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67" r:id="rId16"/>
    <p:sldId id="271" r:id="rId17"/>
    <p:sldId id="272" r:id="rId18"/>
    <p:sldId id="273" r:id="rId19"/>
    <p:sldId id="274" r:id="rId20"/>
    <p:sldId id="275" r:id="rId21"/>
    <p:sldId id="286" r:id="rId22"/>
    <p:sldId id="276" r:id="rId23"/>
    <p:sldId id="285" r:id="rId24"/>
    <p:sldId id="277" r:id="rId25"/>
    <p:sldId id="283" r:id="rId26"/>
    <p:sldId id="279" r:id="rId27"/>
    <p:sldId id="280" r:id="rId28"/>
    <p:sldId id="281" r:id="rId29"/>
    <p:sldId id="282" r:id="rId30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redný štýl 2 - zvýrazneni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4660"/>
  </p:normalViewPr>
  <p:slideViewPr>
    <p:cSldViewPr>
      <p:cViewPr varScale="1">
        <p:scale>
          <a:sx n="62" d="100"/>
          <a:sy n="62" d="100"/>
        </p:scale>
        <p:origin x="-7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ĺžni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ĺžni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19" name="Zástupný symbol dátumu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11" name="Zástupný symbol čísla snímky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ĺžni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ĺžni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ĺžni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ĺžni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ĺžnik s jedným zaobleným roho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sk-SK" smtClean="0"/>
              <a:t>Ak chcete pridať obrázok, kliknite na ikonu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ĺžni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ĺžni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nadpisu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25" name="Zástupný symbol dátumu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3553AAF-F4B7-491A-8569-9C00504EEAE3}" type="datetimeFigureOut">
              <a:rPr lang="sk-SK" smtClean="0"/>
              <a:pPr/>
              <a:t>18.6.2015</a:t>
            </a:fld>
            <a:endParaRPr lang="sk-SK"/>
          </a:p>
        </p:txBody>
      </p:sp>
      <p:sp>
        <p:nvSpPr>
          <p:cNvPr id="18" name="Zástupný symbol päty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DE314BB-AA92-4312-98B9-3E8257E04907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500042"/>
            <a:ext cx="785164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sk-SK" sz="3000" dirty="0" smtClean="0"/>
              <a:t/>
            </a:r>
            <a:br>
              <a:rPr lang="sk-SK" sz="3000" dirty="0" smtClean="0"/>
            </a:br>
            <a:r>
              <a:rPr lang="sk-SK" sz="3000" dirty="0" smtClean="0"/>
              <a:t/>
            </a:r>
            <a:br>
              <a:rPr lang="sk-SK" sz="3000" dirty="0" smtClean="0"/>
            </a:br>
            <a:r>
              <a:rPr lang="sk-SK" sz="3000" dirty="0" smtClean="0"/>
              <a:t/>
            </a:r>
            <a:br>
              <a:rPr lang="sk-SK" sz="3000" dirty="0" smtClean="0"/>
            </a:br>
            <a:r>
              <a:rPr lang="sk-SK" sz="3000" dirty="0" smtClean="0"/>
              <a:t/>
            </a:r>
            <a:br>
              <a:rPr lang="sk-SK" sz="3000" dirty="0" smtClean="0"/>
            </a:br>
            <a:r>
              <a:rPr lang="sk-SK" sz="3000" dirty="0" smtClean="0"/>
              <a:t/>
            </a:r>
            <a:br>
              <a:rPr lang="sk-SK" sz="3000" dirty="0" smtClean="0"/>
            </a:br>
            <a:r>
              <a:rPr lang="sk-SK" sz="3000" dirty="0" smtClean="0"/>
              <a:t/>
            </a:r>
            <a:br>
              <a:rPr lang="sk-SK" sz="3000" dirty="0" smtClean="0"/>
            </a:br>
            <a:endParaRPr lang="sk-SK" sz="3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3400" y="2143116"/>
            <a:ext cx="7854696" cy="3571900"/>
          </a:xfrm>
        </p:spPr>
        <p:txBody>
          <a:bodyPr>
            <a:normAutofit/>
          </a:bodyPr>
          <a:lstStyle/>
          <a:p>
            <a:pPr algn="ctr"/>
            <a:r>
              <a:rPr lang="sk-SK" sz="3000" b="1" dirty="0" smtClean="0">
                <a:solidFill>
                  <a:srgbClr val="00B0F0"/>
                </a:solidFill>
                <a:latin typeface="Candara" pitchFamily="34" charset="0"/>
              </a:rPr>
              <a:t>Edukácia pacienta s Diabetes  </a:t>
            </a:r>
            <a:r>
              <a:rPr lang="sk-SK" sz="3000" b="1" dirty="0" err="1" smtClean="0">
                <a:solidFill>
                  <a:srgbClr val="00B0F0"/>
                </a:solidFill>
                <a:latin typeface="Candara" pitchFamily="34" charset="0"/>
              </a:rPr>
              <a:t>mellitus</a:t>
            </a:r>
            <a:r>
              <a:rPr lang="sk-SK" sz="3000" b="1" dirty="0" smtClean="0">
                <a:solidFill>
                  <a:srgbClr val="00B0F0"/>
                </a:solidFill>
                <a:latin typeface="Candara" pitchFamily="34" charset="0"/>
              </a:rPr>
              <a:t>     </a:t>
            </a:r>
          </a:p>
          <a:p>
            <a:pPr algn="l"/>
            <a:endParaRPr lang="sk-SK" dirty="0" smtClean="0">
              <a:latin typeface="Candara" pitchFamily="34" charset="0"/>
            </a:endParaRPr>
          </a:p>
          <a:p>
            <a:pPr algn="l"/>
            <a:endParaRPr lang="sk-SK" dirty="0" smtClean="0">
              <a:latin typeface="Candara" pitchFamily="34" charset="0"/>
            </a:endParaRPr>
          </a:p>
          <a:p>
            <a:pPr algn="l"/>
            <a:endParaRPr lang="sk-SK" dirty="0" smtClean="0">
              <a:latin typeface="Candara" pitchFamily="34" charset="0"/>
            </a:endParaRPr>
          </a:p>
          <a:p>
            <a:pPr algn="l"/>
            <a:r>
              <a:rPr lang="sk-SK" sz="2000" dirty="0" smtClean="0">
                <a:latin typeface="Candara" pitchFamily="34" charset="0"/>
              </a:rPr>
              <a:t> </a:t>
            </a:r>
          </a:p>
          <a:p>
            <a:pPr algn="l"/>
            <a:endParaRPr lang="sk-SK" sz="2000" b="1" dirty="0" smtClean="0">
              <a:latin typeface="Candara" pitchFamily="34" charset="0"/>
            </a:endParaRPr>
          </a:p>
          <a:p>
            <a:pPr algn="l"/>
            <a:endParaRPr lang="sk-SK" b="1" dirty="0" smtClean="0">
              <a:latin typeface="Candara" pitchFamily="34" charset="0"/>
            </a:endParaRPr>
          </a:p>
          <a:p>
            <a:pPr algn="l"/>
            <a:endParaRPr lang="sk-SK" sz="2000" b="1" dirty="0" smtClean="0">
              <a:latin typeface="Candara" pitchFamily="34" charset="0"/>
            </a:endParaRPr>
          </a:p>
          <a:p>
            <a:pPr algn="l"/>
            <a:endParaRPr lang="sk-SK" b="1" dirty="0" smtClean="0">
              <a:latin typeface="Candara" pitchFamily="34" charset="0"/>
            </a:endParaRPr>
          </a:p>
          <a:p>
            <a:pPr algn="l"/>
            <a:r>
              <a:rPr lang="sk-SK" sz="2000" b="1" dirty="0" smtClean="0">
                <a:latin typeface="Candara" pitchFamily="34" charset="0"/>
              </a:rPr>
              <a:t>Spracovala</a:t>
            </a:r>
            <a:r>
              <a:rPr lang="sk-SK" sz="2000" dirty="0" smtClean="0">
                <a:latin typeface="Candara" pitchFamily="34" charset="0"/>
              </a:rPr>
              <a:t>: </a:t>
            </a:r>
            <a:r>
              <a:rPr lang="sk-SK" dirty="0" smtClean="0">
                <a:latin typeface="Candara" pitchFamily="34" charset="0"/>
              </a:rPr>
              <a:t>Mgr</a:t>
            </a:r>
            <a:r>
              <a:rPr lang="sk-SK" sz="2000" dirty="0" smtClean="0">
                <a:latin typeface="Candara" pitchFamily="34" charset="0"/>
              </a:rPr>
              <a:t>. </a:t>
            </a:r>
            <a:r>
              <a:rPr lang="sk-SK" sz="2000" dirty="0" smtClean="0">
                <a:latin typeface="Candara" pitchFamily="34" charset="0"/>
              </a:rPr>
              <a:t>Slávka Kleinová      </a:t>
            </a:r>
            <a:endParaRPr lang="sk-SK" sz="20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857256"/>
          </a:xfrm>
        </p:spPr>
        <p:txBody>
          <a:bodyPr>
            <a:normAutofit/>
          </a:bodyPr>
          <a:lstStyle/>
          <a:p>
            <a:r>
              <a:rPr lang="sk-SK" dirty="0" smtClean="0">
                <a:latin typeface="Candara" pitchFamily="34" charset="0"/>
              </a:rPr>
              <a:t>Obsah</a:t>
            </a:r>
            <a:endParaRPr lang="sk-SK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02920" y="1285860"/>
            <a:ext cx="8183880" cy="457203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Etiológia, klinický obraz, diagnostika, terapia, diéta, inzulíny 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Edukácia pacienta: </a:t>
            </a:r>
          </a:p>
          <a:p>
            <a:pPr algn="ctr">
              <a:buNone/>
            </a:pPr>
            <a:r>
              <a:rPr lang="sk-SK" sz="2200" dirty="0" smtClean="0">
                <a:latin typeface="Candara" pitchFamily="34" charset="0"/>
              </a:rPr>
              <a:t>- Posúdenie</a:t>
            </a:r>
          </a:p>
          <a:p>
            <a:pPr algn="ctr">
              <a:buNone/>
            </a:pPr>
            <a:r>
              <a:rPr lang="sk-SK" sz="2200" dirty="0" smtClean="0">
                <a:latin typeface="Candara" pitchFamily="34" charset="0"/>
              </a:rPr>
              <a:t>                  - Edukačné diagnózy</a:t>
            </a:r>
          </a:p>
          <a:p>
            <a:pPr algn="ctr">
              <a:buNone/>
            </a:pPr>
            <a:r>
              <a:rPr lang="sk-SK" sz="2200" dirty="0" smtClean="0">
                <a:latin typeface="Candara" pitchFamily="34" charset="0"/>
              </a:rPr>
              <a:t>   - Plánovanie</a:t>
            </a:r>
          </a:p>
          <a:p>
            <a:pPr algn="ctr">
              <a:buNone/>
            </a:pPr>
            <a:r>
              <a:rPr lang="sk-SK" sz="2200" dirty="0" smtClean="0">
                <a:latin typeface="Candara" pitchFamily="34" charset="0"/>
              </a:rPr>
              <a:t>- Realizácia     </a:t>
            </a:r>
          </a:p>
          <a:p>
            <a:pPr algn="ctr">
              <a:buNone/>
            </a:pPr>
            <a:r>
              <a:rPr lang="sk-SK" sz="2200" dirty="0" smtClean="0">
                <a:latin typeface="Candara" pitchFamily="34" charset="0"/>
              </a:rPr>
              <a:t>         - Vyhodnotenie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 Bibliografické zdroje</a:t>
            </a:r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r>
              <a:rPr lang="sk-SK" dirty="0" smtClean="0"/>
              <a:t> 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1071570"/>
          </a:xfrm>
        </p:spPr>
        <p:txBody>
          <a:bodyPr>
            <a:norm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Etiológia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328614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Diabetes </a:t>
            </a:r>
            <a:r>
              <a:rPr lang="sk-SK" sz="2200" dirty="0" err="1" smtClean="0">
                <a:latin typeface="Candara" pitchFamily="34" charset="0"/>
              </a:rPr>
              <a:t>mellitus</a:t>
            </a:r>
            <a:r>
              <a:rPr lang="sk-SK" sz="2200" dirty="0" smtClean="0">
                <a:latin typeface="Candara" pitchFamily="34" charset="0"/>
              </a:rPr>
              <a:t> (DM) 1.typu (závislý na inzulíne)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DM 2. typu (diéta, cvičenia, PAD) 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Sekundárny diabetes  (po inom ochorení)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err="1" smtClean="0">
                <a:latin typeface="Candara" pitchFamily="34" charset="0"/>
              </a:rPr>
              <a:t>Gestačný</a:t>
            </a:r>
            <a:r>
              <a:rPr lang="sk-SK" sz="2200" dirty="0" smtClean="0">
                <a:latin typeface="Candara" pitchFamily="34" charset="0"/>
              </a:rPr>
              <a:t> diabetes 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Znížená glukózová tolerancia  (hyperglykémia od 8-11.1 </a:t>
            </a:r>
            <a:r>
              <a:rPr lang="sk-SK" sz="2200" dirty="0" err="1" smtClean="0">
                <a:latin typeface="Candara" pitchFamily="34" charset="0"/>
              </a:rPr>
              <a:t>mmol</a:t>
            </a:r>
            <a:r>
              <a:rPr lang="sk-SK" sz="2200" dirty="0" smtClean="0">
                <a:latin typeface="Candara" pitchFamily="34" charset="0"/>
              </a:rPr>
              <a:t>/l za 2 hod po jedle, často u </a:t>
            </a:r>
            <a:r>
              <a:rPr lang="sk-SK" sz="2200" dirty="0" err="1" smtClean="0">
                <a:latin typeface="Candara" pitchFamily="34" charset="0"/>
              </a:rPr>
              <a:t>hypertonikov</a:t>
            </a:r>
            <a:r>
              <a:rPr lang="sk-SK" sz="2200" dirty="0" smtClean="0">
                <a:latin typeface="Candara" pitchFamily="34" charset="0"/>
              </a:rPr>
              <a:t>, obezity)</a:t>
            </a:r>
            <a:endParaRPr lang="sk-SK" sz="22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Klinický obraz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Hyperglykémia 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Únava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Chudnutie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Svrbenie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Vznik hnisavých kožných infekcií- </a:t>
            </a:r>
            <a:r>
              <a:rPr lang="sk-SK" sz="2200" dirty="0" err="1" smtClean="0">
                <a:latin typeface="Candara" pitchFamily="34" charset="0"/>
              </a:rPr>
              <a:t>obtiažne</a:t>
            </a:r>
            <a:r>
              <a:rPr lang="sk-SK" sz="2200" dirty="0" smtClean="0">
                <a:latin typeface="Candara" pitchFamily="34" charset="0"/>
              </a:rPr>
              <a:t> hojenie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err="1" smtClean="0">
                <a:latin typeface="Candara" pitchFamily="34" charset="0"/>
              </a:rPr>
              <a:t>Parestézie</a:t>
            </a:r>
            <a:r>
              <a:rPr lang="sk-SK" sz="2200" dirty="0" smtClean="0">
                <a:latin typeface="Candara" pitchFamily="34" charset="0"/>
              </a:rPr>
              <a:t>, svalové bolesti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Zhoršenie zraku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err="1" smtClean="0">
                <a:latin typeface="Candara" pitchFamily="34" charset="0"/>
              </a:rPr>
              <a:t>Glykozúria</a:t>
            </a:r>
            <a:r>
              <a:rPr lang="sk-SK" sz="2200" dirty="0" smtClean="0">
                <a:latin typeface="Candara" pitchFamily="34" charset="0"/>
              </a:rPr>
              <a:t> – sekundárna </a:t>
            </a:r>
            <a:r>
              <a:rPr lang="sk-SK" sz="2200" dirty="0" err="1" smtClean="0">
                <a:latin typeface="Candara" pitchFamily="34" charset="0"/>
              </a:rPr>
              <a:t>polydipsia</a:t>
            </a:r>
            <a:r>
              <a:rPr lang="sk-SK" sz="2200" dirty="0" smtClean="0">
                <a:latin typeface="Candara" pitchFamily="34" charset="0"/>
              </a:rPr>
              <a:t>- dehydratácia- hypotenzia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err="1" smtClean="0">
                <a:latin typeface="Candara" pitchFamily="34" charset="0"/>
              </a:rPr>
              <a:t>Kussmalovo</a:t>
            </a:r>
            <a:r>
              <a:rPr lang="sk-SK" sz="2200" dirty="0" smtClean="0">
                <a:latin typeface="Candara" pitchFamily="34" charset="0"/>
              </a:rPr>
              <a:t> -  </a:t>
            </a:r>
            <a:r>
              <a:rPr lang="sk-SK" sz="2200" dirty="0" err="1" smtClean="0">
                <a:latin typeface="Candara" pitchFamily="34" charset="0"/>
              </a:rPr>
              <a:t>acidotické</a:t>
            </a:r>
            <a:r>
              <a:rPr lang="sk-SK" sz="2200" dirty="0" smtClean="0">
                <a:latin typeface="Candara" pitchFamily="34" charset="0"/>
              </a:rPr>
              <a:t> dýchanie</a:t>
            </a:r>
          </a:p>
          <a:p>
            <a:pPr>
              <a:buFont typeface="Wingdings" pitchFamily="2" charset="2"/>
              <a:buChar char="Ø"/>
            </a:pPr>
            <a:endParaRPr lang="sk-SK" dirty="0" smtClean="0"/>
          </a:p>
          <a:p>
            <a:pPr>
              <a:buFont typeface="Wingdings" pitchFamily="2" charset="2"/>
              <a:buChar char="Ø"/>
            </a:pPr>
            <a:endParaRPr lang="sk-SK" dirty="0" smtClean="0"/>
          </a:p>
          <a:p>
            <a:pPr>
              <a:buFont typeface="Wingdings" pitchFamily="2" charset="2"/>
              <a:buChar char="Ø"/>
            </a:pP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Komplikácie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824426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 </a:t>
            </a:r>
            <a:r>
              <a:rPr lang="sk-SK" sz="2200" dirty="0" err="1" smtClean="0">
                <a:latin typeface="Candara" pitchFamily="34" charset="0"/>
              </a:rPr>
              <a:t>Hypoglykemická</a:t>
            </a:r>
            <a:r>
              <a:rPr lang="sk-SK" sz="2200" dirty="0" smtClean="0">
                <a:latin typeface="Candara" pitchFamily="34" charset="0"/>
              </a:rPr>
              <a:t> kóma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 terapia: kocka cukru, sladký čaj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Hyperglykemická kóma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 terapia: inzulín po kontrole glykémie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Diabetické </a:t>
            </a:r>
            <a:r>
              <a:rPr lang="sk-SK" sz="2200" dirty="0" err="1" smtClean="0">
                <a:latin typeface="Candara" pitchFamily="34" charset="0"/>
              </a:rPr>
              <a:t>angiopatie</a:t>
            </a:r>
            <a:endParaRPr lang="sk-SK" sz="22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Diabetické </a:t>
            </a:r>
            <a:r>
              <a:rPr lang="sk-SK" sz="2200" dirty="0" err="1" smtClean="0">
                <a:latin typeface="Candara" pitchFamily="34" charset="0"/>
              </a:rPr>
              <a:t>nefropatie</a:t>
            </a:r>
            <a:endParaRPr lang="sk-SK" sz="22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Diabetické </a:t>
            </a:r>
            <a:r>
              <a:rPr lang="sk-SK" sz="2200" dirty="0" err="1" smtClean="0">
                <a:latin typeface="Candara" pitchFamily="34" charset="0"/>
              </a:rPr>
              <a:t>neuropatie</a:t>
            </a:r>
            <a:endParaRPr lang="sk-SK" sz="22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Diabetická noha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Sklon k infekciám, zhoršená </a:t>
            </a:r>
            <a:r>
              <a:rPr lang="sk-SK" sz="2200" dirty="0" err="1" smtClean="0">
                <a:latin typeface="Candara" pitchFamily="34" charset="0"/>
              </a:rPr>
              <a:t>motilita</a:t>
            </a:r>
            <a:r>
              <a:rPr lang="sk-SK" sz="2200" dirty="0" smtClean="0">
                <a:latin typeface="Candara" pitchFamily="34" charset="0"/>
              </a:rPr>
              <a:t> tráv. traktu</a:t>
            </a:r>
          </a:p>
          <a:p>
            <a:pPr>
              <a:buFont typeface="Wingdings" pitchFamily="2" charset="2"/>
              <a:buChar char="Ø"/>
            </a:pPr>
            <a:endParaRPr lang="sk-SK" dirty="0" smtClean="0"/>
          </a:p>
          <a:p>
            <a:pPr>
              <a:buNone/>
            </a:pP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Diagnostika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Anamnéza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Fyzikálne vyšetrenie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Laboratórne vyšetrenie: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 glykémia nalačno, po </a:t>
            </a:r>
            <a:r>
              <a:rPr lang="sk-SK" sz="2200" dirty="0" err="1" smtClean="0">
                <a:latin typeface="Candara" pitchFamily="34" charset="0"/>
              </a:rPr>
              <a:t>jedle,C</a:t>
            </a:r>
            <a:r>
              <a:rPr lang="sk-SK" sz="2200" dirty="0" smtClean="0">
                <a:latin typeface="Candara" pitchFamily="34" charset="0"/>
              </a:rPr>
              <a:t>- </a:t>
            </a:r>
            <a:r>
              <a:rPr lang="sk-SK" sz="2200" dirty="0" err="1" smtClean="0">
                <a:latin typeface="Candara" pitchFamily="34" charset="0"/>
              </a:rPr>
              <a:t>peptid</a:t>
            </a:r>
            <a:r>
              <a:rPr lang="sk-SK" sz="2200" dirty="0" smtClean="0">
                <a:latin typeface="Candara" pitchFamily="34" charset="0"/>
              </a:rPr>
              <a:t>, v moči </a:t>
            </a:r>
            <a:r>
              <a:rPr lang="sk-SK" sz="2200" dirty="0" err="1" smtClean="0">
                <a:latin typeface="Candara" pitchFamily="34" charset="0"/>
              </a:rPr>
              <a:t>glykozúria</a:t>
            </a:r>
            <a:r>
              <a:rPr lang="sk-SK" sz="2200" dirty="0" smtClean="0">
                <a:latin typeface="Candara" pitchFamily="34" charset="0"/>
              </a:rPr>
              <a:t>  a </a:t>
            </a:r>
            <a:r>
              <a:rPr lang="sk-SK" sz="2200" dirty="0" err="1" smtClean="0">
                <a:latin typeface="Candara" pitchFamily="34" charset="0"/>
              </a:rPr>
              <a:t>ketonúria</a:t>
            </a:r>
            <a:r>
              <a:rPr lang="sk-SK" sz="2200" dirty="0" smtClean="0">
                <a:latin typeface="Candara" pitchFamily="34" charset="0"/>
              </a:rPr>
              <a:t>(</a:t>
            </a:r>
            <a:r>
              <a:rPr lang="sk-SK" sz="2200" dirty="0" err="1" smtClean="0">
                <a:latin typeface="Candara" pitchFamily="34" charset="0"/>
              </a:rPr>
              <a:t>Glukophan</a:t>
            </a:r>
            <a:r>
              <a:rPr lang="sk-SK" sz="2200" dirty="0" smtClean="0">
                <a:latin typeface="Candara" pitchFamily="34" charset="0"/>
              </a:rPr>
              <a:t>), </a:t>
            </a:r>
            <a:r>
              <a:rPr lang="sk-SK" sz="2200" dirty="0" err="1" smtClean="0">
                <a:latin typeface="Candara" pitchFamily="34" charset="0"/>
              </a:rPr>
              <a:t>oGTT</a:t>
            </a:r>
            <a:r>
              <a:rPr lang="sk-SK" sz="2200" dirty="0" smtClean="0">
                <a:latin typeface="Candara" pitchFamily="34" charset="0"/>
              </a:rPr>
              <a:t>, glykemický profil, </a:t>
            </a:r>
            <a:r>
              <a:rPr lang="sk-SK" sz="2200" dirty="0" err="1" smtClean="0">
                <a:latin typeface="Candara" pitchFamily="34" charset="0"/>
              </a:rPr>
              <a:t>glykovaný</a:t>
            </a:r>
            <a:r>
              <a:rPr lang="sk-SK" sz="2200" dirty="0" smtClean="0">
                <a:latin typeface="Candara" pitchFamily="34" charset="0"/>
              </a:rPr>
              <a:t> hemoglobín, </a:t>
            </a:r>
            <a:r>
              <a:rPr lang="sk-SK" sz="2200" dirty="0" err="1" smtClean="0">
                <a:latin typeface="Candara" pitchFamily="34" charset="0"/>
              </a:rPr>
              <a:t>ph</a:t>
            </a:r>
            <a:r>
              <a:rPr lang="sk-SK" sz="2200" dirty="0" smtClean="0">
                <a:latin typeface="Candara" pitchFamily="34" charset="0"/>
              </a:rPr>
              <a:t> krvi, </a:t>
            </a:r>
            <a:r>
              <a:rPr lang="sk-SK" sz="2200" dirty="0" err="1" smtClean="0">
                <a:latin typeface="Candara" pitchFamily="34" charset="0"/>
              </a:rPr>
              <a:t>hypokalémia</a:t>
            </a:r>
            <a:r>
              <a:rPr lang="sk-SK" sz="2200" dirty="0" smtClean="0">
                <a:latin typeface="Candara" pitchFamily="34" charset="0"/>
              </a:rPr>
              <a:t>, </a:t>
            </a:r>
            <a:r>
              <a:rPr lang="sk-SK" sz="2200" dirty="0" err="1" smtClean="0">
                <a:latin typeface="Candara" pitchFamily="34" charset="0"/>
              </a:rPr>
              <a:t>hyponatrémia</a:t>
            </a:r>
            <a:r>
              <a:rPr lang="sk-SK" sz="2200" dirty="0" smtClean="0">
                <a:latin typeface="Candara" pitchFamily="34" charset="0"/>
              </a:rPr>
              <a:t>, </a:t>
            </a:r>
            <a:r>
              <a:rPr lang="sk-SK" sz="2200" dirty="0" err="1" smtClean="0">
                <a:latin typeface="Candara" pitchFamily="34" charset="0"/>
              </a:rPr>
              <a:t>lipidy</a:t>
            </a:r>
            <a:r>
              <a:rPr lang="sk-SK" sz="2200" dirty="0" smtClean="0">
                <a:latin typeface="Candara" pitchFamily="34" charset="0"/>
              </a:rPr>
              <a:t>,  vyšetrenie moču </a:t>
            </a:r>
            <a:endParaRPr lang="sk-SK" sz="22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Terapia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82442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Metabolická </a:t>
            </a:r>
            <a:r>
              <a:rPr lang="sk-SK" sz="2200" dirty="0" smtClean="0">
                <a:latin typeface="Candara" pitchFamily="34" charset="0"/>
              </a:rPr>
              <a:t>kompenzácia diabetu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Kompenzácia krvného tlaku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Liečba </a:t>
            </a:r>
            <a:r>
              <a:rPr lang="sk-SK" sz="2200" dirty="0" err="1" smtClean="0">
                <a:latin typeface="Candara" pitchFamily="34" charset="0"/>
              </a:rPr>
              <a:t>dyslipidémie</a:t>
            </a:r>
            <a:endParaRPr lang="sk-SK" sz="22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Dosiahnutie optimálnej telesnej hmotnosti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Realizácia správnych režimových návykov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Zákaz fajčenia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Pravidelné vyšetrovanie DK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Pravidelné vyšetrovanie očného pozadia</a:t>
            </a:r>
            <a:endParaRPr lang="sk-SK" sz="22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Diéta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Diabetická diéta č.9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Podľa energetickej potreby diabetika na deň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Na 1 kg u sedavého zamestnania 100-125 </a:t>
            </a:r>
            <a:r>
              <a:rPr lang="sk-SK" sz="2200" dirty="0" err="1" smtClean="0">
                <a:latin typeface="Candara" pitchFamily="34" charset="0"/>
              </a:rPr>
              <a:t>kJ</a:t>
            </a:r>
            <a:r>
              <a:rPr lang="sk-SK" sz="2200" dirty="0" smtClean="0">
                <a:latin typeface="Candara" pitchFamily="34" charset="0"/>
              </a:rPr>
              <a:t>, u ťažko pracujúceho 170-210 </a:t>
            </a:r>
            <a:r>
              <a:rPr lang="sk-SK" sz="2200" dirty="0" err="1" smtClean="0">
                <a:latin typeface="Candara" pitchFamily="34" charset="0"/>
              </a:rPr>
              <a:t>kJ</a:t>
            </a:r>
            <a:endParaRPr lang="sk-SK" sz="22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U obéznych – nízkoenergetická (redukčná) diéta: 175 g sacharidov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Redukovať aj príjem soli a cholesterolu, súčasť stravy ovocie, zelenina, potraviny označené DIA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Dodržiavať pitný režim: minerálky, sódovky, slabý čaj -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hrozí dehydratácia</a:t>
            </a:r>
            <a:endParaRPr lang="sk-SK" sz="22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387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PAD – k terapii 2. typu DM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INZULÍNY – k terapii 1. typu DM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Podľa dĺžky účinku na:</a:t>
            </a:r>
          </a:p>
          <a:p>
            <a:pPr>
              <a:buFont typeface="Wingdings" pitchFamily="2" charset="2"/>
              <a:buChar char="ü"/>
            </a:pPr>
            <a:r>
              <a:rPr lang="sk-SK" sz="2200" dirty="0" smtClean="0">
                <a:latin typeface="Candara" pitchFamily="34" charset="0"/>
              </a:rPr>
              <a:t>Krátkodobé – pôsobia 5-6hod, nástup účinku za 30 minút</a:t>
            </a:r>
          </a:p>
          <a:p>
            <a:pPr>
              <a:buFont typeface="Wingdings" pitchFamily="2" charset="2"/>
              <a:buChar char="ü"/>
            </a:pPr>
            <a:r>
              <a:rPr lang="sk-SK" sz="2200" dirty="0" smtClean="0">
                <a:latin typeface="Candara" pitchFamily="34" charset="0"/>
              </a:rPr>
              <a:t>Stredne dlhodobé – pôsobia 8-16 hodín</a:t>
            </a:r>
          </a:p>
          <a:p>
            <a:pPr>
              <a:buFont typeface="Wingdings" pitchFamily="2" charset="2"/>
              <a:buChar char="ü"/>
            </a:pPr>
            <a:r>
              <a:rPr lang="sk-SK" sz="2200" dirty="0" smtClean="0">
                <a:latin typeface="Candara" pitchFamily="34" charset="0"/>
              </a:rPr>
              <a:t>Dlhodobé – účinok za 2 hod., pôsobia 24-30 hodín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 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Inzulínová pumpa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Transplantácia pankreasu</a:t>
            </a:r>
            <a:endParaRPr lang="sk-SK" sz="22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642942"/>
          </a:xfrm>
        </p:spPr>
        <p:txBody>
          <a:bodyPr>
            <a:normAutofit fontScale="90000"/>
          </a:bodyPr>
          <a:lstStyle/>
          <a:p>
            <a:r>
              <a:rPr lang="sk-SK" sz="4500" b="1" dirty="0" smtClean="0">
                <a:latin typeface="Candara" pitchFamily="34" charset="0"/>
              </a:rPr>
              <a:t>Aplikácia inzulínu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endParaRPr lang="sk-SK" sz="2200" dirty="0" smtClean="0">
              <a:latin typeface="Candara" pitchFamily="34" charset="0"/>
            </a:endParaRPr>
          </a:p>
          <a:p>
            <a:pPr algn="just">
              <a:buFont typeface="Wingdings" pitchFamily="2" charset="2"/>
              <a:buChar char="Ø"/>
            </a:pPr>
            <a:endParaRPr lang="sk-SK" sz="2200" dirty="0" smtClean="0">
              <a:latin typeface="Candara" pitchFamily="34" charset="0"/>
            </a:endParaRPr>
          </a:p>
          <a:p>
            <a:pPr algn="just">
              <a:buFont typeface="Wingdings" pitchFamily="2" charset="2"/>
              <a:buChar char="Ø"/>
            </a:pPr>
            <a:endParaRPr lang="sk-SK" sz="2200" dirty="0" smtClean="0">
              <a:latin typeface="Candara" pitchFamily="34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Inzulínovými </a:t>
            </a:r>
            <a:r>
              <a:rPr lang="sk-SK" sz="2200" dirty="0" smtClean="0">
                <a:latin typeface="Candara" pitchFamily="34" charset="0"/>
              </a:rPr>
              <a:t>injekčnými striekačkami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Inzulínovými perami- do podkožného tkaniva brucha, ramena alebo stehna, najrýchlejšie sa vstrebáva z podkožia brucha</a:t>
            </a: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Striedanie miest vpichov – pravidelná </a:t>
            </a:r>
            <a:r>
              <a:rPr lang="sk-SK" sz="2200" dirty="0" err="1" smtClean="0">
                <a:latin typeface="Candara" pitchFamily="34" charset="0"/>
              </a:rPr>
              <a:t>absorbcia</a:t>
            </a:r>
            <a:r>
              <a:rPr lang="sk-SK" sz="2200" dirty="0" smtClean="0">
                <a:latin typeface="Candara" pitchFamily="34" charset="0"/>
              </a:rPr>
              <a:t> tkaniva, šetrenie tkaniva- vznik </a:t>
            </a:r>
            <a:r>
              <a:rPr lang="sk-SK" sz="2200" dirty="0" err="1" smtClean="0">
                <a:latin typeface="Candara" pitchFamily="34" charset="0"/>
              </a:rPr>
              <a:t>lipidodystrofie</a:t>
            </a:r>
            <a:endParaRPr lang="sk-SK" sz="2200" dirty="0" smtClean="0">
              <a:latin typeface="Candara" pitchFamily="34" charset="0"/>
            </a:endParaRPr>
          </a:p>
          <a:p>
            <a:pPr algn="just">
              <a:buNone/>
            </a:pPr>
            <a:r>
              <a:rPr lang="sk-SK" sz="2200" dirty="0" smtClean="0">
                <a:latin typeface="Candara" pitchFamily="34" charset="0"/>
              </a:rPr>
              <a:t>    </a:t>
            </a:r>
            <a:r>
              <a:rPr lang="sk-SK" sz="2200" dirty="0" smtClean="0">
                <a:latin typeface="Candara" pitchFamily="34" charset="0"/>
              </a:rPr>
              <a:t>Inzulínové pero - </a:t>
            </a:r>
            <a:r>
              <a:rPr lang="sk-SK" sz="2200" dirty="0" smtClean="0">
                <a:latin typeface="Candara" pitchFamily="34" charset="0"/>
              </a:rPr>
              <a:t>ľahko použiteľné, nastaviteľné po jednej jednotke, pre každý druh inzulínu iné pero</a:t>
            </a:r>
            <a:endParaRPr lang="sk-SK" sz="22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824426"/>
          </a:xfrm>
        </p:spPr>
        <p:txBody>
          <a:bodyPr/>
          <a:lstStyle/>
          <a:p>
            <a:r>
              <a:rPr lang="sk-SK" dirty="0" smtClean="0"/>
              <a:t>    </a:t>
            </a:r>
            <a:endParaRPr lang="sk-SK" dirty="0"/>
          </a:p>
        </p:txBody>
      </p:sp>
      <p:pic>
        <p:nvPicPr>
          <p:cNvPr id="4" name="Obrázok 3" descr="https://encrypted-tbn0.gstatic.com/images?q=tbn:ANd9GcR-njtx8C1S6Jbwt1FNxEXGBbBx8WiEu7U9jx2-e8p-Vjc2R2mDmw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642918"/>
            <a:ext cx="3113725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rc_mi" descr="http://drtedwilliams.net/cop/721/721InsulinInjectionPattern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857496"/>
            <a:ext cx="3892550" cy="2912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 descr="data:image/jpeg;base64,/9j/4AAQSkZJRgABAQAAAQABAAD/2wBDAAkGBwgHBgkIBwgKCgkLDRYPDQwMDRsUFRAWIB0iIiAdHx8kKDQsJCYxJx8fLT0tMTU3Ojo6Iys/RD84QzQ5Ojf/2wBDAQoKCg0MDRoPDxo3JR8lNzc3Nzc3Nzc3Nzc3Nzc3Nzc3Nzc3Nzc3Nzc3Nzc3Nzc3Nzc3Nzc3Nzc3Nzc3Nzc3Nzf/wAARCADCAQMDASIAAhEBAxEB/8QAHAAAAwADAQEBAAAAAAAAAAAAAAECAwUGBAcI/8QANxAAAgEEAAQDBQcEAwADAAAAAAECAwQFEQYSITFBUWETFCJxgQcjMlKRscEVQmKhM3LwQ4LR/8QAFgEBAQEAAAAAAAAAAAAAAAAAAAEC/8QAGREBAQEAAwAAAAAAAAAAAAAAABEBAjFR/9oADAMBAAIRAxEAPwD7IhkJlIC0NMkYFIohMYF7HsgYFALYwGAgAYAAAAAAAAAAAAAAAAAAAAAIABgJgAmAmAmJjYmBIAAGJMpMhFICxpkoYFDTJTGBQ0yUMCh7JGBQCABgGwAAAAHsNiABhsQAPYgAAAAAAAQAIAAGSxsQCYgYmAbAQAYUNEjQGRDITKQFDQgAoYkAFDJQwKQC2GwKAWwCHsexAFPYCAIYCAB7DYhAUIBAABsQAzFdXNC0oSr3VaFGlBblOctJGmzPE9pYSdC2XvV329lTfSL/AMn4HG5+isnbO94vuqdG0g9whzOKg/8AHXVv9WSq2V39qeJo3nsqNpc3FunqVeDS+qi+6/Q7HGZG0ytlTvLCtGtQqLcZR/Z+T9D825KrbRrJWFSc7eW3SqVtRny77SS8f968Dqfsiz9Wy4mWMlVlO2v01p9lVSbTS9dNGkr7mSx7ERSAAAwJjJKQFIpMgaAyJjITKQFINiDYGO7u7eytp3N3WhSo01uU5vSRqcfxTZZGb9zp1p01/wDJKKin9N7OP48yVTNZenhbR7oUJbrNPpKfl9DYUKVLCYnslNrqSjtrS8oXak6FRScHqUfGL9T0bPnHA9zXq5+dbmfsqsXBrwfiv9o+jJlFAINgPY9k7GEPYbEADDYgAew2IAHsRNScacHOpJRjFbcpPSRzGR4olWnK2wdP21Ts68l8Efl5gb3J5O0xlH2t5WUF/bHvKXyXicnd5bKZ2TpWsZWdm+7T+Oa9X4fQVHE6qO9zFd1qz6tzf/tGtznFVvZQdK00tdFoilnLijwtiJ3FpbwuLldPifSPq/M+cZirkr+2WZzV7ShKS3Z0Zvc576bhFfhS830+ZtK9bIZ2rKMebkl0bfbRn4f4DiqyrZF+2mn0pp/BH5sZMRyE8be3dveZD2Kp2qaqJ9VuTaWlvv3Pof2b8DXlvlLTMX+qUKEnOFPxk+Vpevj3Ous8TQjGEZ0oT5WnFOPSLXbSOhtoTSWxmrHvTAmO0h7KDYC2AGBMaJTGBaGmSMCkUmQmUii9mk4uzkcJh6leLXvFT4KMfFyfj9DbymoxbbSSW22fKM1dVeK+JtUZP3K2fJT8n16smj2cHYyWpXly25yfNKT8zFxNfzu7tWlHtvXQ3+TrUsRilRi/j5erOb4ds53t6681uU5fDsyOx4NxsbakqzXZaj8/FnVI8dlRVGjGEeyR60aFDEAFCEAFbAQgKAWzBe3ttYW0ri9r06FGPec5aQR6NnM8Scb4nBqVL2qurtdFQpS3p/5Pw/c4rjDj2eZjLG4GNWFCT1Ou24uovJJdUv3OP9xt7Gj7WvODq9+RLv5pgfScXd3fGVOVxd1fY29OepW0XpR+fmbC7yGOwdBwpKHMj5Ph+MK+OuatKi9Uay5Wvl2f/vM98Le/zNXnrOUabfiTR7M3xPd5Gs6VtzPfRKJjxvD9S4mqt8223+E6DC4GnQjunTTfjNnU2OOjDXKtv8zINVjsPGlCK5eSP5V3ZvLay0klHS8kbChaRhraPVGCRYrz0baMPA9MY6K1oDSATYCYCAWwAwJlIxplpkVY0yUMCh7J2Yby7pWdrVua8lGlSi5SfoBzH2iZx2GPjYW09XV38PR9Yw8X/B4uD8XCwsfeaq8N7NBjPb8T8RVchXj8DlqEX/bFdkdLxTkIY+xVrRenrXQg57O3k8pkvYwb5E+vyOy4Yx6o0Yz5fDS+RynDGPlXqqpUXxTe2/JH0i0pKlTjFLSSGI9VNaRkIiUVT2MkAK2GxBsB7DZqs7xBjcDb+1yNwoSa+ClHrOfyX89j5VxBxvleIqvudo3YWVTa0t7mv8pL9l0CV3PFP2gY/D81tYpX1725YP4IP1a7v0R8tyeTyXEbqX2Ru3Up0ZfFSj09kvNQ8v8AfmeO5ja4+3kq850sjQltcsnyy3+3z8TQXuTr5S7nTsaX3lSKhJ0tqL6dX67/AEESt7Wy1tbUfZ2cNdPxPvs0lxd17qT3KUmRZ4+4dzUs6ic61Oai4xW3t+B9B4d4Fb5auRTjHuqUfxP5vwGzEcTiMRc5GtSjQpynKb3pLw0faMLh50rWjG75ZVVFKSj2b/k92FwNtYUlStKEaUPHXd/NnQULeMEtLqTtqPLbWSSW0bCnSUVpIuMdFFkCS0MQbKGLZLYtgNsWwEFACAg86KTMaZWwjImNMhMeyi2z539o+Zlc3FLBWcm9tSuGv9ROu4iy9LDYqteVGuaK1Ti/7pPsj5/wZjKuTyE8jec0p1Jc8pMmjqeH7GnhsR7eokpcpxeSvHkcjUqVZfc0tyk320dHxtlvZ01Z0X0S1pHGezhKcLOrJxoKPvF7JeFJP8Pzk9L6kHW4LOq3/pdGlaqrcX9T/iUtOnS30k/VrrryPo8VpHzr7N8a6tWtnLiHx1m40E1+GO+r+vb6ep9Ei+hRkQ9kbHsovYbI2ctxjxvacMyVsretdXsoc6pwi+WEfOTX/vkB1FzcUbWjOvcVYUqUFuU5y0l9T51xP9paTla8Ow55dveqken/ANY+Pzf6HJXt7m+LqqrXNbdBR54Qi9U4r0Xi/wBWa6rlcfhVRqWUo1a637SdaO1v0/X5iJXrq206k45PP3E6tOt+NuTc9v8AbRo8vxHRo208dZRjKgqn3el8fr8t+p5of1HOXMXSUnRc9vTevVenTxNhj8TaxvFTx1u8lfyS3GK+7pv1fj9OnqIu5Mauzwt/lua6yVX3ay3uUpy/nu2djw9h6taKp8PW3sKHaWQrw6v/AKR8/X9jo8JwXOtOncZ6r73Vj+GhHpSp+mvH9vmd7aWMKUYpRSSWkkuiG74kcvw7wjZ4hSlQpOdeo91K9TrOT/g6m2so011XU9saaXZFaJFTGCS7FoAKK2LYti2A9ibEBA97EAthTE2IGwgAnYBXmTKTMSZSZUZEwctIjZy3Hmb/AKdjlaUJ6ubpOO0+sIf3P+EB89+1Pie5vb6MLWnUeOt21GpF9JS7Nvy9Dm8Pxfc2P/BWuaNT88Ku4/WLNzCSXRpaa014a8tGoyHD9tcuVSykrep+X+x/TwKN7QzDySqX17Jfcx5p67Py0eqzsa9/cUMW9xubyauL1rvTgvww+i/3I5zhu2rUKlX+oQXu9nqdSLe1Vnv7uPy31foj6pwDi5woVMndpu5vHz7l3UfD9e/6GYOwxttTtbanRpRUYQioxivBI2ETDTWkZUBYC2Y7jmlQqKEuWbi1F+T0FTfUK9xaVKNtcu2qzWlWjFScPNpPpvR8i4hxt7wZmI5G7uKt57aTdG8l1cn4wqJ+n0a/19Cscjd426jZZNqSqR5qdTm3r0bNH9pN3QveGL2hPUvh56cn01JPacV3flv1FI+TZXPTuqtR28I20KkpSdKjuMFJ99LfTb66NX/TZc0ZZKe5a3CEV1a9Ebbh7hu8y84unT1T/uqS/Cj6fwzwZaY6Ua807m77utUW9f8AVPt8+5rOUZjlOHOEMjf0FG7c7GwlpujH8dVeG/JfP9PE+m4PAWuNt40bShGlDx13l6t92bO1s400trqe6MUlpGVRSoxguiMyQIAHsNiDYD2IWw2AwEIKew2IWwhhslsWwK2S2JsWyh7AjYBXlTGmY1IfMETeXdGztqtzc1I06NKLnOcn0SR8WzOYebyNW/c1KE3qCT2oRXZfP+WfU+KMdTzOGuLCrVlSjV0+aPXqntbXiuh8QzWAyXD9aVRbdNPpVpdYy+a8PqBs4yU03veibmqqFCU+r8ku7fkai1ykG0riPs5fmX4X/wDh6a1aN3cKMWp06Wnpdeab7L6Lr89FHS4HFO/vqGNbUqVGXtryce05vwT8u0V6J+Z9fsqSp04pLWl4HLcE4b+m4+PtUvb1Pjqv18vouh2FPoiDPEpS0Ql023pebPLdV41Y+ztW5VFJNSXZP1IPc30PPVblFur1X5F2+vmXSqOdNSa02uq8iaseZaKOfyNrSq1FKG4a6aXY8V1irO+pule26uIuXM+dvbfzTOhlaczMlO0hFdUZi1rLDH06UIU6NKNOlBajCK0kjd0aKglpDhTUV0RlRcxFRWhk7DYFD2RsNgVsNk7FsCthsnYtgXsTZOxbArYtk7BsCtibJ2JsoexNktibArYGPYAeRMG+hCY9geK+cnFqJobq2nPalHafRprudTKCl3RjdtB90iblHzHKcFW93JztX7tNvqlHcX9PD6D4b4XuVxFGVag6VhZR1RT197Lwl079W3+iPpfucPyozUbeMHtIQZLWmoRSPRKUlF8j1Lw2TFaLWijDyVa2ncT3/iuiM8KaitLSS8ENFJkFR6FEbHsooZGx7AvYyNhsC9hsjYbAvYbI2GyCthsjmDYFbDZOxcwFNi2TsWwL2LZGxNlFNi2TsWwKbE2S2S2BXMBj5gA8uykzCpFJgZUykzEpFJgZEWmYkykwMqZSZhTKUgMqZSZiTHsDLsNmPmHsDJsezHsewMnMHMY9hsDJzBsx7DYGTYtkbDYF7DZGw2BWw2RsNgU2JsnYmwKbFslsWwKbJbJbJbAtslslslsCtgRsAPJsakYVItSAzKRSZhTKUgMykUmYVIpMDMmNMxKQ1IDNsfMYtj5gMvMNSMSY9gZthzGJSDmAypj2YuYfMBk2GzHzBzAZNi5iOYXMBk2HMY+YWwMuxbMfMLYGTmFzEbFsC2yWyXITYFbE5EORLkBbkS2S5EuQFbAx8wAebxGgACkWgACkUgACkNAAFLuNAADQwABgAAMAAAGAAIAAAAAAQAAAIAAliYABJLAAJYmAASAAF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r>
              <a:rPr lang="sk-SK" dirty="0" err="1" smtClean="0">
                <a:latin typeface="Candara" pitchFamily="34" charset="0"/>
              </a:rPr>
              <a:t>Kazuistika</a:t>
            </a:r>
            <a:endParaRPr lang="sk-SK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82442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63 ročný muž </a:t>
            </a:r>
          </a:p>
          <a:p>
            <a:pPr>
              <a:buFont typeface="Wingdings" pitchFamily="2" charset="2"/>
              <a:buChar char="Ø"/>
            </a:pPr>
            <a:r>
              <a:rPr lang="sk-SK" sz="2200" b="1" dirty="0" smtClean="0">
                <a:latin typeface="Candara" pitchFamily="34" charset="0"/>
              </a:rPr>
              <a:t>OA</a:t>
            </a:r>
            <a:r>
              <a:rPr lang="sk-SK" sz="2200" dirty="0" smtClean="0">
                <a:latin typeface="Candara" pitchFamily="34" charset="0"/>
              </a:rPr>
              <a:t>: DM II., sledovaný v diabetologickej </a:t>
            </a:r>
            <a:r>
              <a:rPr lang="sk-SK" sz="2200" dirty="0" err="1" smtClean="0">
                <a:latin typeface="Candara" pitchFamily="34" charset="0"/>
              </a:rPr>
              <a:t>amb</a:t>
            </a:r>
            <a:r>
              <a:rPr lang="sk-SK" sz="2200" dirty="0" smtClean="0">
                <a:latin typeface="Candara" pitchFamily="34" charset="0"/>
              </a:rPr>
              <a:t>. na </a:t>
            </a:r>
            <a:r>
              <a:rPr lang="sk-SK" sz="2200" dirty="0" err="1" smtClean="0">
                <a:latin typeface="Candara" pitchFamily="34" charset="0"/>
              </a:rPr>
              <a:t>inzulínoterapii</a:t>
            </a:r>
            <a:r>
              <a:rPr lang="sk-SK" sz="2200" dirty="0" smtClean="0">
                <a:latin typeface="Candara" pitchFamily="34" charset="0"/>
              </a:rPr>
              <a:t>, metabolický syndróm s </a:t>
            </a:r>
            <a:r>
              <a:rPr lang="sk-SK" sz="2200" dirty="0" err="1" smtClean="0">
                <a:latin typeface="Candara" pitchFamily="34" charset="0"/>
              </a:rPr>
              <a:t>hyperurikémiou</a:t>
            </a:r>
            <a:r>
              <a:rPr lang="sk-SK" sz="2200" dirty="0" smtClean="0">
                <a:latin typeface="Candara" pitchFamily="34" charset="0"/>
              </a:rPr>
              <a:t>, schizofrénia </a:t>
            </a:r>
            <a:r>
              <a:rPr lang="sk-SK" sz="2200" dirty="0" err="1" smtClean="0">
                <a:latin typeface="Candara" pitchFamily="34" charset="0"/>
              </a:rPr>
              <a:t>paranoides</a:t>
            </a:r>
            <a:r>
              <a:rPr lang="sk-SK" sz="2200" dirty="0" smtClean="0">
                <a:latin typeface="Candara" pitchFamily="34" charset="0"/>
              </a:rPr>
              <a:t> v dlhodobej </a:t>
            </a:r>
            <a:r>
              <a:rPr lang="sk-SK" sz="2200" dirty="0" err="1" smtClean="0">
                <a:latin typeface="Candara" pitchFamily="34" charset="0"/>
              </a:rPr>
              <a:t>remisii</a:t>
            </a:r>
            <a:r>
              <a:rPr lang="sk-SK" sz="2200" dirty="0" smtClean="0">
                <a:latin typeface="Candara" pitchFamily="34" charset="0"/>
              </a:rPr>
              <a:t>, CHRI št.1.</a:t>
            </a:r>
          </a:p>
          <a:p>
            <a:pPr>
              <a:buFont typeface="Wingdings" pitchFamily="2" charset="2"/>
              <a:buChar char="Ø"/>
            </a:pPr>
            <a:r>
              <a:rPr lang="sk-SK" sz="2200" b="1" dirty="0" smtClean="0">
                <a:latin typeface="Candara" pitchFamily="34" charset="0"/>
              </a:rPr>
              <a:t>FA</a:t>
            </a:r>
            <a:r>
              <a:rPr lang="sk-SK" sz="2200" dirty="0" smtClean="0">
                <a:latin typeface="Candara" pitchFamily="34" charset="0"/>
              </a:rPr>
              <a:t>: </a:t>
            </a:r>
            <a:r>
              <a:rPr lang="sk-SK" sz="2200" dirty="0" err="1" smtClean="0">
                <a:latin typeface="Candara" pitchFamily="34" charset="0"/>
              </a:rPr>
              <a:t>Insuman</a:t>
            </a:r>
            <a:r>
              <a:rPr lang="sk-SK" sz="2200" dirty="0" smtClean="0">
                <a:latin typeface="Candara" pitchFamily="34" charset="0"/>
              </a:rPr>
              <a:t> </a:t>
            </a:r>
            <a:r>
              <a:rPr lang="sk-SK" sz="2200" dirty="0" err="1" smtClean="0">
                <a:latin typeface="Candara" pitchFamily="34" charset="0"/>
              </a:rPr>
              <a:t>basal</a:t>
            </a:r>
            <a:r>
              <a:rPr lang="sk-SK" sz="2200" dirty="0" smtClean="0">
                <a:latin typeface="Candara" pitchFamily="34" charset="0"/>
              </a:rPr>
              <a:t> 12-0-5, </a:t>
            </a:r>
            <a:r>
              <a:rPr lang="sk-SK" sz="2200" dirty="0" err="1" smtClean="0">
                <a:latin typeface="Candara" pitchFamily="34" charset="0"/>
              </a:rPr>
              <a:t>Insuman</a:t>
            </a:r>
            <a:r>
              <a:rPr lang="sk-SK" sz="2200" dirty="0" smtClean="0">
                <a:latin typeface="Candara" pitchFamily="34" charset="0"/>
              </a:rPr>
              <a:t> </a:t>
            </a:r>
            <a:r>
              <a:rPr lang="sk-SK" sz="2200" dirty="0" err="1" smtClean="0">
                <a:latin typeface="Candara" pitchFamily="34" charset="0"/>
              </a:rPr>
              <a:t>rapid</a:t>
            </a:r>
            <a:r>
              <a:rPr lang="sk-SK" sz="2200" dirty="0" smtClean="0">
                <a:latin typeface="Candara" pitchFamily="34" charset="0"/>
              </a:rPr>
              <a:t> 0-5-0 j. </a:t>
            </a:r>
            <a:r>
              <a:rPr lang="sk-SK" sz="2200" dirty="0" err="1" smtClean="0">
                <a:latin typeface="Candara" pitchFamily="34" charset="0"/>
              </a:rPr>
              <a:t>s.c</a:t>
            </a:r>
            <a:r>
              <a:rPr lang="sk-SK" sz="2200" dirty="0" smtClean="0">
                <a:latin typeface="Candara" pitchFamily="34" charset="0"/>
              </a:rPr>
              <a:t>., ANP 50 mg, </a:t>
            </a:r>
            <a:r>
              <a:rPr lang="sk-SK" sz="2200" dirty="0" err="1" smtClean="0">
                <a:latin typeface="Candara" pitchFamily="34" charset="0"/>
              </a:rPr>
              <a:t>Viregyt</a:t>
            </a:r>
            <a:r>
              <a:rPr lang="sk-SK" sz="2200" dirty="0" smtClean="0">
                <a:latin typeface="Candara" pitchFamily="34" charset="0"/>
              </a:rPr>
              <a:t> 3x1, CHLPTX 3x15 mg, </a:t>
            </a:r>
            <a:r>
              <a:rPr lang="sk-SK" sz="2200" dirty="0" err="1" smtClean="0">
                <a:latin typeface="Candara" pitchFamily="34" charset="0"/>
              </a:rPr>
              <a:t>Gerodorm</a:t>
            </a:r>
            <a:r>
              <a:rPr lang="sk-SK" sz="2200" dirty="0" smtClean="0">
                <a:latin typeface="Candara" pitchFamily="34" charset="0"/>
              </a:rPr>
              <a:t> 1 </a:t>
            </a:r>
            <a:r>
              <a:rPr lang="sk-SK" sz="2200" dirty="0" err="1" smtClean="0">
                <a:latin typeface="Candara" pitchFamily="34" charset="0"/>
              </a:rPr>
              <a:t>tbl</a:t>
            </a:r>
            <a:r>
              <a:rPr lang="sk-SK" sz="2200" dirty="0" smtClean="0">
                <a:latin typeface="Candara" pitchFamily="34" charset="0"/>
              </a:rPr>
              <a:t> pri nespavosti, </a:t>
            </a:r>
            <a:r>
              <a:rPr lang="sk-SK" sz="2200" dirty="0" err="1" smtClean="0">
                <a:latin typeface="Candara" pitchFamily="34" charset="0"/>
              </a:rPr>
              <a:t>Milurit</a:t>
            </a:r>
            <a:r>
              <a:rPr lang="sk-SK" sz="2200" dirty="0" smtClean="0">
                <a:latin typeface="Candara" pitchFamily="34" charset="0"/>
              </a:rPr>
              <a:t> 100mg 1 R</a:t>
            </a:r>
          </a:p>
          <a:p>
            <a:pPr>
              <a:buFont typeface="Wingdings" pitchFamily="2" charset="2"/>
              <a:buChar char="Ø"/>
            </a:pPr>
            <a:r>
              <a:rPr lang="sk-SK" sz="2200" b="1" dirty="0" smtClean="0">
                <a:latin typeface="Candara" pitchFamily="34" charset="0"/>
              </a:rPr>
              <a:t>SA</a:t>
            </a:r>
            <a:r>
              <a:rPr lang="sk-SK" sz="2200" dirty="0" smtClean="0">
                <a:latin typeface="Candara" pitchFamily="34" charset="0"/>
              </a:rPr>
              <a:t>: Umiestnený v špecializovanom zariadení DSS</a:t>
            </a:r>
          </a:p>
          <a:p>
            <a:pPr>
              <a:buFont typeface="Wingdings" pitchFamily="2" charset="2"/>
              <a:buChar char="Ø"/>
            </a:pPr>
            <a:r>
              <a:rPr lang="sk-SK" sz="2200" b="1" dirty="0" smtClean="0">
                <a:latin typeface="Candara" pitchFamily="34" charset="0"/>
              </a:rPr>
              <a:t>PA</a:t>
            </a:r>
            <a:r>
              <a:rPr lang="sk-SK" sz="2200" dirty="0" smtClean="0">
                <a:latin typeface="Candara" pitchFamily="34" charset="0"/>
              </a:rPr>
              <a:t>: dôchodca</a:t>
            </a:r>
          </a:p>
          <a:p>
            <a:pPr>
              <a:buFont typeface="Wingdings" pitchFamily="2" charset="2"/>
              <a:buChar char="Ø"/>
            </a:pPr>
            <a:r>
              <a:rPr lang="sk-SK" sz="2200" b="1" dirty="0" err="1" smtClean="0">
                <a:latin typeface="Candara" pitchFamily="34" charset="0"/>
              </a:rPr>
              <a:t>Abúzy</a:t>
            </a:r>
            <a:r>
              <a:rPr lang="sk-SK" sz="2200" dirty="0" smtClean="0">
                <a:latin typeface="Candara" pitchFamily="34" charset="0"/>
              </a:rPr>
              <a:t>: fajčiar 5 cigariet denne,  </a:t>
            </a:r>
            <a:r>
              <a:rPr lang="sk-SK" sz="2200" dirty="0" err="1" smtClean="0">
                <a:latin typeface="Candara" pitchFamily="34" charset="0"/>
              </a:rPr>
              <a:t>abúzus</a:t>
            </a:r>
            <a:r>
              <a:rPr lang="sk-SK" sz="2200" dirty="0" smtClean="0">
                <a:latin typeface="Candara" pitchFamily="34" charset="0"/>
              </a:rPr>
              <a:t> </a:t>
            </a:r>
            <a:r>
              <a:rPr lang="sk-SK" sz="2200" dirty="0" err="1" smtClean="0">
                <a:latin typeface="Candara" pitchFamily="34" charset="0"/>
              </a:rPr>
              <a:t>ethyli</a:t>
            </a:r>
            <a:r>
              <a:rPr lang="sk-SK" sz="2200" dirty="0" smtClean="0">
                <a:latin typeface="Candara" pitchFamily="34" charset="0"/>
              </a:rPr>
              <a:t> v minul.</a:t>
            </a:r>
            <a:endParaRPr lang="sk-SK" sz="22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714380"/>
          </a:xfrm>
        </p:spPr>
        <p:txBody>
          <a:bodyPr>
            <a:normAutofit/>
          </a:bodyPr>
          <a:lstStyle/>
          <a:p>
            <a:r>
              <a:rPr lang="sk-SK" b="1" dirty="0" smtClean="0">
                <a:latin typeface="Candara" pitchFamily="34" charset="0"/>
              </a:rPr>
              <a:t>Edukačný proces - posudzovanie </a:t>
            </a:r>
            <a:endParaRPr lang="sk-SK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>
            <a:normAutofit fontScale="77500" lnSpcReduction="20000"/>
          </a:bodyPr>
          <a:lstStyle/>
          <a:p>
            <a:r>
              <a:rPr lang="sk-SK" b="1" dirty="0" smtClean="0">
                <a:latin typeface="Candara" pitchFamily="34" charset="0"/>
              </a:rPr>
              <a:t>Meno: </a:t>
            </a:r>
            <a:r>
              <a:rPr lang="sk-SK" dirty="0" smtClean="0">
                <a:latin typeface="Candara" pitchFamily="34" charset="0"/>
              </a:rPr>
              <a:t>JS</a:t>
            </a:r>
          </a:p>
          <a:p>
            <a:r>
              <a:rPr lang="sk-SK" b="1" dirty="0" smtClean="0">
                <a:latin typeface="Candara" pitchFamily="34" charset="0"/>
              </a:rPr>
              <a:t>Vek</a:t>
            </a:r>
            <a:r>
              <a:rPr lang="sk-SK" dirty="0" smtClean="0">
                <a:latin typeface="Candara" pitchFamily="34" charset="0"/>
              </a:rPr>
              <a:t>: 63</a:t>
            </a:r>
          </a:p>
          <a:p>
            <a:r>
              <a:rPr lang="sk-SK" b="1" dirty="0" smtClean="0">
                <a:latin typeface="Candara" pitchFamily="34" charset="0"/>
              </a:rPr>
              <a:t>Pohlavie: </a:t>
            </a:r>
            <a:r>
              <a:rPr lang="sk-SK" dirty="0" smtClean="0">
                <a:latin typeface="Candara" pitchFamily="34" charset="0"/>
              </a:rPr>
              <a:t>mužské</a:t>
            </a:r>
          </a:p>
          <a:p>
            <a:r>
              <a:rPr lang="sk-SK" b="1" dirty="0" smtClean="0">
                <a:latin typeface="Candara" pitchFamily="34" charset="0"/>
              </a:rPr>
              <a:t>Vzdelanie: </a:t>
            </a:r>
            <a:r>
              <a:rPr lang="sk-SK" dirty="0" smtClean="0">
                <a:latin typeface="Candara" pitchFamily="34" charset="0"/>
              </a:rPr>
              <a:t>učňovské</a:t>
            </a:r>
            <a:endParaRPr lang="sk-SK" b="1" dirty="0" smtClean="0">
              <a:latin typeface="Candara" pitchFamily="34" charset="0"/>
            </a:endParaRPr>
          </a:p>
          <a:p>
            <a:r>
              <a:rPr lang="sk-SK" b="1" dirty="0" smtClean="0">
                <a:latin typeface="Candara" pitchFamily="34" charset="0"/>
              </a:rPr>
              <a:t>Rodinný stav</a:t>
            </a:r>
            <a:r>
              <a:rPr lang="sk-SK" dirty="0" smtClean="0">
                <a:latin typeface="Candara" pitchFamily="34" charset="0"/>
              </a:rPr>
              <a:t>: rozvedený, 3 deti</a:t>
            </a:r>
          </a:p>
          <a:p>
            <a:r>
              <a:rPr lang="sk-SK" b="1" dirty="0" smtClean="0">
                <a:latin typeface="Candara" pitchFamily="34" charset="0"/>
              </a:rPr>
              <a:t>Psychický stav</a:t>
            </a:r>
            <a:r>
              <a:rPr lang="sk-SK" dirty="0" smtClean="0">
                <a:latin typeface="Candara" pitchFamily="34" charset="0"/>
              </a:rPr>
              <a:t>:  bez známok </a:t>
            </a:r>
            <a:r>
              <a:rPr lang="sk-SK" dirty="0" err="1" smtClean="0">
                <a:latin typeface="Candara" pitchFamily="34" charset="0"/>
              </a:rPr>
              <a:t>intrapsychickej</a:t>
            </a:r>
            <a:r>
              <a:rPr lang="sk-SK" dirty="0" smtClean="0">
                <a:latin typeface="Candara" pitchFamily="34" charset="0"/>
              </a:rPr>
              <a:t> tenzie, orientovaný správne, má záujem o spoluprácu</a:t>
            </a:r>
          </a:p>
          <a:p>
            <a:r>
              <a:rPr lang="sk-SK" b="1" dirty="0" smtClean="0">
                <a:latin typeface="Candara" pitchFamily="34" charset="0"/>
              </a:rPr>
              <a:t>Zmyslový a mentálny stav</a:t>
            </a:r>
            <a:r>
              <a:rPr lang="sk-SK" dirty="0" smtClean="0">
                <a:latin typeface="Candara" pitchFamily="34" charset="0"/>
              </a:rPr>
              <a:t>: sebestačný, komunikácia </a:t>
            </a:r>
          </a:p>
          <a:p>
            <a:pPr>
              <a:buNone/>
            </a:pPr>
            <a:r>
              <a:rPr lang="sk-SK" dirty="0" smtClean="0">
                <a:latin typeface="Candara" pitchFamily="34" charset="0"/>
              </a:rPr>
              <a:t>     spomalená </a:t>
            </a:r>
          </a:p>
          <a:p>
            <a:r>
              <a:rPr lang="sk-SK" b="1" dirty="0" smtClean="0">
                <a:latin typeface="Candara" pitchFamily="34" charset="0"/>
              </a:rPr>
              <a:t>Činitele ovplyvňujúce učenie</a:t>
            </a:r>
            <a:r>
              <a:rPr lang="sk-SK" dirty="0" smtClean="0">
                <a:latin typeface="Candara" pitchFamily="34" charset="0"/>
              </a:rPr>
              <a:t>: strach, obava o svoje zdravie</a:t>
            </a:r>
          </a:p>
          <a:p>
            <a:r>
              <a:rPr lang="sk-SK" b="1" dirty="0" smtClean="0">
                <a:latin typeface="Candara" pitchFamily="34" charset="0"/>
              </a:rPr>
              <a:t>Profil rodiny</a:t>
            </a:r>
            <a:r>
              <a:rPr lang="sk-SK" dirty="0" smtClean="0">
                <a:latin typeface="Candara" pitchFamily="34" charset="0"/>
              </a:rPr>
              <a:t>: umiestnený v DSS, návštevy sestrou</a:t>
            </a:r>
          </a:p>
          <a:p>
            <a:r>
              <a:rPr lang="sk-SK" b="1" dirty="0" smtClean="0">
                <a:latin typeface="Candara" pitchFamily="34" charset="0"/>
              </a:rPr>
              <a:t>Postoj k edukácií</a:t>
            </a:r>
            <a:r>
              <a:rPr lang="sk-SK" dirty="0" smtClean="0">
                <a:latin typeface="Candara" pitchFamily="34" charset="0"/>
              </a:rPr>
              <a:t>: kladný</a:t>
            </a:r>
          </a:p>
          <a:p>
            <a:r>
              <a:rPr lang="sk-SK" b="1" dirty="0" smtClean="0">
                <a:latin typeface="Candara" pitchFamily="34" charset="0"/>
              </a:rPr>
              <a:t>Životný štýl</a:t>
            </a:r>
            <a:r>
              <a:rPr lang="sk-SK" dirty="0" smtClean="0">
                <a:latin typeface="Candara" pitchFamily="34" charset="0"/>
              </a:rPr>
              <a:t>: nedostatok pohybu, nedodržiavanie režimu diabetika </a:t>
            </a:r>
          </a:p>
          <a:p>
            <a:r>
              <a:rPr lang="sk-SK" b="1" dirty="0" smtClean="0">
                <a:latin typeface="Candara" pitchFamily="34" charset="0"/>
              </a:rPr>
              <a:t>Skúsenosti k danej problematike</a:t>
            </a:r>
            <a:r>
              <a:rPr lang="sk-SK" dirty="0" smtClean="0">
                <a:latin typeface="Candara" pitchFamily="34" charset="0"/>
              </a:rPr>
              <a:t>: neúplné</a:t>
            </a:r>
            <a:endParaRPr lang="sk-SK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Autofit/>
          </a:bodyPr>
          <a:lstStyle/>
          <a:p>
            <a:r>
              <a:rPr lang="sk-SK" sz="4400" dirty="0" smtClean="0">
                <a:latin typeface="Candara" pitchFamily="34" charset="0"/>
              </a:rPr>
              <a:t>Vstupný test </a:t>
            </a:r>
            <a:endParaRPr lang="sk-SK" sz="4400" dirty="0">
              <a:latin typeface="Candara" pitchFamily="34" charset="0"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8229600" cy="42113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114932"/>
                <a:gridCol w="1571636"/>
                <a:gridCol w="1543032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Otázka</a:t>
                      </a:r>
                    </a:p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áno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nie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Viete</a:t>
                      </a:r>
                      <a:r>
                        <a:rPr lang="sk-SK" dirty="0" smtClean="0"/>
                        <a:t>, čo je</a:t>
                      </a:r>
                      <a:r>
                        <a:rPr lang="sk-SK" baseline="0" dirty="0" smtClean="0"/>
                        <a:t> to </a:t>
                      </a:r>
                      <a:r>
                        <a:rPr lang="sk-SK" baseline="0" dirty="0" err="1" smtClean="0"/>
                        <a:t>hypoglykémia</a:t>
                      </a:r>
                      <a:r>
                        <a:rPr lang="sk-SK" baseline="0" dirty="0" smtClean="0"/>
                        <a:t>  a akými príznakmi sa vyznačuje?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X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aseline="0" dirty="0" smtClean="0"/>
                        <a:t>Viete vymenovať  aspoň 2 komplikácie Diabetes </a:t>
                      </a:r>
                      <a:r>
                        <a:rPr lang="sk-SK" baseline="0" dirty="0" err="1" smtClean="0"/>
                        <a:t>mellitus</a:t>
                      </a:r>
                      <a:r>
                        <a:rPr lang="sk-SK" baseline="0" dirty="0" smtClean="0"/>
                        <a:t> 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X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 Dodržiavate  dôsledne diabetickú  diétu?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X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Viete,</a:t>
                      </a:r>
                      <a:r>
                        <a:rPr lang="sk-SK" baseline="0" dirty="0" smtClean="0"/>
                        <a:t> že pre diabetika je dôležité dodržiavanie </a:t>
                      </a:r>
                      <a:r>
                        <a:rPr lang="sk-SK" dirty="0" smtClean="0"/>
                        <a:t>pitného režimu?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X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Boli ste informovaný o aplikácií inzulínu inzulínovým perom?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X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Vedeli by ste si sám aplikovať inzulín inzulínovým perom?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X</a:t>
                      </a:r>
                      <a:endParaRPr lang="sk-SK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r>
              <a:rPr lang="sk-SK" sz="4400" b="1" dirty="0" smtClean="0">
                <a:latin typeface="Candara" pitchFamily="34" charset="0"/>
              </a:rPr>
              <a:t>Edukačná diagnóza</a:t>
            </a:r>
            <a:endParaRPr lang="sk-SK" sz="44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2200" b="1" dirty="0" smtClean="0">
                <a:latin typeface="Candara" pitchFamily="34" charset="0"/>
              </a:rPr>
              <a:t>Deficit  vedomostí : </a:t>
            </a:r>
          </a:p>
          <a:p>
            <a:pPr>
              <a:buFont typeface="Wingdings" pitchFamily="2" charset="2"/>
              <a:buChar char="ü"/>
            </a:pPr>
            <a:r>
              <a:rPr lang="sk-SK" sz="2200" dirty="0" smtClean="0">
                <a:latin typeface="Candara" pitchFamily="34" charset="0"/>
              </a:rPr>
              <a:t> o ochorení,</a:t>
            </a:r>
          </a:p>
          <a:p>
            <a:pPr>
              <a:buFont typeface="Wingdings" pitchFamily="2" charset="2"/>
              <a:buChar char="ü"/>
            </a:pPr>
            <a:r>
              <a:rPr lang="sk-SK" sz="2200" dirty="0" smtClean="0">
                <a:latin typeface="Candara" pitchFamily="34" charset="0"/>
              </a:rPr>
              <a:t> o diabetickej diéte,</a:t>
            </a:r>
          </a:p>
          <a:p>
            <a:pPr>
              <a:buFont typeface="Wingdings" pitchFamily="2" charset="2"/>
              <a:buChar char="ü"/>
            </a:pPr>
            <a:r>
              <a:rPr lang="sk-SK" sz="2200" dirty="0" smtClean="0">
                <a:latin typeface="Candara" pitchFamily="34" charset="0"/>
              </a:rPr>
              <a:t> o  inzulínových preparátoch. </a:t>
            </a:r>
          </a:p>
          <a:p>
            <a:pPr>
              <a:buFont typeface="Wingdings" pitchFamily="2" charset="2"/>
              <a:buChar char="ü"/>
            </a:pPr>
            <a:endParaRPr lang="sk-SK" sz="22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 </a:t>
            </a:r>
            <a:r>
              <a:rPr lang="sk-SK" sz="2200" b="1" dirty="0" smtClean="0">
                <a:latin typeface="Candara" pitchFamily="34" charset="0"/>
              </a:rPr>
              <a:t>Deficit v zručnostiach: </a:t>
            </a:r>
          </a:p>
          <a:p>
            <a:pPr>
              <a:buFont typeface="Wingdings" pitchFamily="2" charset="2"/>
              <a:buChar char="ü"/>
            </a:pPr>
            <a:r>
              <a:rPr lang="sk-SK" sz="2200" dirty="0" smtClean="0">
                <a:latin typeface="Candara" pitchFamily="34" charset="0"/>
              </a:rPr>
              <a:t> manipulácie s inzulínovým perom,	</a:t>
            </a:r>
          </a:p>
          <a:p>
            <a:pPr>
              <a:buFont typeface="Wingdings" pitchFamily="2" charset="2"/>
              <a:buChar char="ü"/>
            </a:pPr>
            <a:r>
              <a:rPr lang="sk-SK" sz="2200" dirty="0" smtClean="0">
                <a:latin typeface="Candara" pitchFamily="34" charset="0"/>
              </a:rPr>
              <a:t> aplikácie inzulínu inzulínovým perom.</a:t>
            </a:r>
          </a:p>
          <a:p>
            <a:pPr>
              <a:buNone/>
            </a:pPr>
            <a:endParaRPr lang="sk-SK" sz="22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 </a:t>
            </a:r>
            <a:r>
              <a:rPr lang="sk-SK" sz="2200" b="1" dirty="0" smtClean="0">
                <a:latin typeface="Candara" pitchFamily="34" charset="0"/>
              </a:rPr>
              <a:t>Deficit v postojoch : </a:t>
            </a:r>
          </a:p>
          <a:p>
            <a:pPr>
              <a:buFont typeface="Wingdings" pitchFamily="2" charset="2"/>
              <a:buChar char="ü"/>
            </a:pPr>
            <a:r>
              <a:rPr lang="sk-SK" sz="2200" dirty="0" smtClean="0">
                <a:latin typeface="Candara" pitchFamily="34" charset="0"/>
              </a:rPr>
              <a:t> k zmene životného štýlu a dodržiavania režimu diabetika.</a:t>
            </a:r>
            <a:endParaRPr lang="sk-SK" sz="22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> </a:t>
            </a:r>
            <a:r>
              <a:rPr lang="sk-SK" sz="4900" b="1" dirty="0" smtClean="0">
                <a:latin typeface="Candara" pitchFamily="34" charset="0"/>
              </a:rPr>
              <a:t>Plánovanie</a:t>
            </a:r>
            <a:endParaRPr lang="sk-SK" sz="49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75298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sk-SK" sz="2200" b="1" dirty="0" smtClean="0">
                <a:latin typeface="Candara" pitchFamily="34" charset="0"/>
              </a:rPr>
              <a:t>Podľa miesta realizácie</a:t>
            </a:r>
            <a:r>
              <a:rPr lang="sk-SK" sz="2200" dirty="0" smtClean="0">
                <a:latin typeface="Candara" pitchFamily="34" charset="0"/>
              </a:rPr>
              <a:t>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- ambulancia DSS</a:t>
            </a:r>
          </a:p>
          <a:p>
            <a:pPr>
              <a:buFont typeface="Wingdings" pitchFamily="2" charset="2"/>
              <a:buChar char="Ø"/>
            </a:pPr>
            <a:r>
              <a:rPr lang="sk-SK" sz="2200" b="1" dirty="0" smtClean="0">
                <a:latin typeface="Candara" pitchFamily="34" charset="0"/>
              </a:rPr>
              <a:t>Podľa času</a:t>
            </a:r>
            <a:r>
              <a:rPr lang="sk-SK" sz="2200" dirty="0" smtClean="0">
                <a:latin typeface="Candara" pitchFamily="34" charset="0"/>
              </a:rPr>
              <a:t>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-   10.12.2013  13.00-13.20 (1 EJ,  20minút)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-   12.12.2013  7.30- 7.50  (2 EJ,  20minút)</a:t>
            </a:r>
          </a:p>
          <a:p>
            <a:pPr>
              <a:buFont typeface="Wingdings" pitchFamily="2" charset="2"/>
              <a:buChar char="Ø"/>
            </a:pPr>
            <a:r>
              <a:rPr lang="sk-SK" sz="2200" b="1" dirty="0" smtClean="0">
                <a:latin typeface="Candara" pitchFamily="34" charset="0"/>
              </a:rPr>
              <a:t>Podľa výberu</a:t>
            </a:r>
            <a:r>
              <a:rPr lang="sk-SK" sz="2200" dirty="0" smtClean="0">
                <a:latin typeface="Candara" pitchFamily="34" charset="0"/>
              </a:rPr>
              <a:t>: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- edukačná metóda: rozhovor, diskusia, vysvetľovanie, demonštrácia, zodpovedanie kladených otázok, výklad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- edukačné pomôcky: informačné brožúry, letáky, ilustračný materiál, odborná literatúra, pero, papier, inzulínové pero, pomôcky na dezinfekciu, inzulínové preparáty</a:t>
            </a:r>
          </a:p>
          <a:p>
            <a:pPr>
              <a:buFont typeface="Wingdings" pitchFamily="2" charset="2"/>
              <a:buChar char="Ø"/>
            </a:pPr>
            <a:r>
              <a:rPr lang="sk-SK" sz="2200" b="1" dirty="0" smtClean="0">
                <a:latin typeface="Candara" pitchFamily="34" charset="0"/>
              </a:rPr>
              <a:t>Podľa formy</a:t>
            </a:r>
            <a:r>
              <a:rPr lang="sk-SK" sz="2200" dirty="0" smtClean="0">
                <a:latin typeface="Candara" pitchFamily="34" charset="0"/>
              </a:rPr>
              <a:t>: individuálna</a:t>
            </a:r>
          </a:p>
          <a:p>
            <a:pPr>
              <a:buFont typeface="Wingdings" pitchFamily="2" charset="2"/>
              <a:buChar char="Ø"/>
            </a:pP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Plánovanie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2200" b="1" dirty="0" smtClean="0">
                <a:latin typeface="Candara" pitchFamily="34" charset="0"/>
              </a:rPr>
              <a:t>Podľa priority:</a:t>
            </a:r>
          </a:p>
          <a:p>
            <a:pPr>
              <a:buNone/>
            </a:pPr>
            <a:r>
              <a:rPr lang="sk-SK" sz="2200" b="1" dirty="0" smtClean="0">
                <a:latin typeface="Candara" pitchFamily="34" charset="0"/>
              </a:rPr>
              <a:t>    - </a:t>
            </a:r>
            <a:r>
              <a:rPr lang="sk-SK" sz="2200" dirty="0" smtClean="0">
                <a:latin typeface="Candara" pitchFamily="34" charset="0"/>
              </a:rPr>
              <a:t>mať dostatočné vedomosti o ochorení, liečbe, diabetickej diéte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- mať dostatočné vedomosti a praktické zručnosti manipulácie a aplikácie inzulínu inzulínovým perom</a:t>
            </a:r>
          </a:p>
          <a:p>
            <a:pPr>
              <a:buNone/>
            </a:pPr>
            <a:endParaRPr lang="sk-SK" sz="2200" b="1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sk-SK" sz="2200" b="1" dirty="0" smtClean="0">
                <a:latin typeface="Candara" pitchFamily="34" charset="0"/>
              </a:rPr>
              <a:t>Podľa štruktúry: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 2 edukačné jednotky (EJ) po 20 minút  </a:t>
            </a:r>
          </a:p>
          <a:p>
            <a:pPr>
              <a:buFont typeface="Wingdings" pitchFamily="2" charset="2"/>
              <a:buChar char="ü"/>
            </a:pPr>
            <a:r>
              <a:rPr lang="sk-SK" sz="2200" dirty="0" smtClean="0">
                <a:latin typeface="Candara" pitchFamily="34" charset="0"/>
              </a:rPr>
              <a:t> EJ č. 1 Diabetes </a:t>
            </a:r>
            <a:r>
              <a:rPr lang="sk-SK" sz="2200" dirty="0" err="1" smtClean="0">
                <a:latin typeface="Candara" pitchFamily="34" charset="0"/>
              </a:rPr>
              <a:t>mellitus</a:t>
            </a:r>
            <a:endParaRPr lang="sk-SK" sz="22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ü"/>
            </a:pPr>
            <a:r>
              <a:rPr lang="sk-SK" sz="2200" dirty="0" smtClean="0">
                <a:latin typeface="Candara" pitchFamily="34" charset="0"/>
              </a:rPr>
              <a:t> EJ č. 2 Inzulín- zásady, aplikácia, starostlivosť o pokožku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Plánovanie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82442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sk-SK" dirty="0" smtClean="0"/>
              <a:t> </a:t>
            </a:r>
            <a:r>
              <a:rPr lang="sk-SK" sz="2200" b="1" dirty="0" smtClean="0">
                <a:latin typeface="Candara" pitchFamily="34" charset="0"/>
              </a:rPr>
              <a:t>Podľa cieľa:</a:t>
            </a:r>
          </a:p>
          <a:p>
            <a:pPr>
              <a:buNone/>
            </a:pPr>
            <a:r>
              <a:rPr lang="sk-SK" dirty="0" smtClean="0"/>
              <a:t>  </a:t>
            </a:r>
            <a:r>
              <a:rPr lang="sk-SK" sz="2200" b="1" dirty="0" smtClean="0">
                <a:latin typeface="Candara" pitchFamily="34" charset="0"/>
              </a:rPr>
              <a:t>Kognitívny</a:t>
            </a:r>
            <a:r>
              <a:rPr lang="sk-SK" sz="2200" dirty="0" smtClean="0">
                <a:latin typeface="Candara" pitchFamily="34" charset="0"/>
              </a:rPr>
              <a:t>: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 Pacient po absolvovaní plánovaných edukačných jednotiek má adekvátne vedomosti o svojom ochorení, životospráve diabetika,  a </a:t>
            </a:r>
            <a:r>
              <a:rPr lang="sk-SK" sz="2200" dirty="0" err="1" smtClean="0">
                <a:latin typeface="Candara" pitchFamily="34" charset="0"/>
              </a:rPr>
              <a:t>inzulínoterapii</a:t>
            </a:r>
            <a:r>
              <a:rPr lang="sk-SK" sz="2200" dirty="0" smtClean="0">
                <a:latin typeface="Candara" pitchFamily="34" charset="0"/>
              </a:rPr>
              <a:t>.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 </a:t>
            </a:r>
            <a:r>
              <a:rPr lang="sk-SK" sz="2200" b="1" dirty="0" smtClean="0">
                <a:latin typeface="Candara" pitchFamily="34" charset="0"/>
              </a:rPr>
              <a:t>Afektívny</a:t>
            </a:r>
            <a:r>
              <a:rPr lang="sk-SK" sz="2200" b="1" dirty="0" smtClean="0">
                <a:latin typeface="Candara" pitchFamily="34" charset="0"/>
              </a:rPr>
              <a:t>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</a:t>
            </a:r>
            <a:r>
              <a:rPr lang="sk-SK" sz="2200" dirty="0" smtClean="0">
                <a:latin typeface="Candara" pitchFamily="34" charset="0"/>
              </a:rPr>
              <a:t>Pacient </a:t>
            </a:r>
            <a:r>
              <a:rPr lang="sk-SK" sz="2200" dirty="0" smtClean="0">
                <a:latin typeface="Candara" pitchFamily="34" charset="0"/>
              </a:rPr>
              <a:t>má záujem získať vedomosti,  je ochotný  zúčastňovať  sa edukačných jednotiek, chce zmeniť svoj prístup k  životospráve a nadobudnúť pocit sebestačnosti.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 </a:t>
            </a:r>
            <a:r>
              <a:rPr lang="sk-SK" sz="2200" b="1" dirty="0" err="1" smtClean="0">
                <a:latin typeface="Candara" pitchFamily="34" charset="0"/>
              </a:rPr>
              <a:t>Behaviorálny</a:t>
            </a:r>
            <a:r>
              <a:rPr lang="sk-SK" sz="2200" b="1" dirty="0" smtClean="0">
                <a:latin typeface="Candara" pitchFamily="34" charset="0"/>
              </a:rPr>
              <a:t>:</a:t>
            </a:r>
          </a:p>
          <a:p>
            <a:pPr>
              <a:buNone/>
            </a:pPr>
            <a:r>
              <a:rPr lang="sk-SK" sz="2200" b="1" dirty="0" smtClean="0">
                <a:latin typeface="Candara" pitchFamily="34" charset="0"/>
              </a:rPr>
              <a:t>     </a:t>
            </a:r>
            <a:r>
              <a:rPr lang="sk-SK" sz="2200" dirty="0" smtClean="0">
                <a:latin typeface="Candara" pitchFamily="34" charset="0"/>
              </a:rPr>
              <a:t>Pacient po absolvovaní edukácie má praktické zručnosti pri aplikácií inzulínu inzulínovým perom.</a:t>
            </a:r>
          </a:p>
          <a:p>
            <a:pPr>
              <a:buNone/>
            </a:pPr>
            <a:endParaRPr lang="sk-SK" sz="2200" b="1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> </a:t>
            </a:r>
            <a:r>
              <a:rPr lang="sk-SK" sz="4500" b="1" dirty="0" smtClean="0">
                <a:latin typeface="Candara" pitchFamily="34" charset="0"/>
              </a:rPr>
              <a:t>Realizácia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>
            <a:normAutofit/>
          </a:bodyPr>
          <a:lstStyle/>
          <a:p>
            <a:r>
              <a:rPr lang="sk-SK" sz="2200" b="1" dirty="0" smtClean="0">
                <a:latin typeface="Candara" pitchFamily="34" charset="0"/>
              </a:rPr>
              <a:t>Edukačná jednotka č.1</a:t>
            </a:r>
          </a:p>
          <a:p>
            <a:r>
              <a:rPr lang="sk-SK" sz="2200" b="1" dirty="0" smtClean="0">
                <a:latin typeface="Candara" pitchFamily="34" charset="0"/>
              </a:rPr>
              <a:t>Téma: </a:t>
            </a:r>
            <a:r>
              <a:rPr lang="sk-SK" sz="2200" dirty="0" smtClean="0">
                <a:latin typeface="Candara" pitchFamily="34" charset="0"/>
              </a:rPr>
              <a:t>Diabetes </a:t>
            </a:r>
            <a:r>
              <a:rPr lang="sk-SK" sz="2200" dirty="0" err="1" smtClean="0">
                <a:latin typeface="Candara" pitchFamily="34" charset="0"/>
              </a:rPr>
              <a:t>mellitus</a:t>
            </a:r>
            <a:endParaRPr lang="sk-SK" sz="2200" dirty="0" smtClean="0">
              <a:latin typeface="Candara" pitchFamily="34" charset="0"/>
            </a:endParaRPr>
          </a:p>
          <a:p>
            <a:r>
              <a:rPr lang="sk-SK" sz="2200" b="1" dirty="0" smtClean="0">
                <a:latin typeface="Candara" pitchFamily="34" charset="0"/>
              </a:rPr>
              <a:t>Časový harmonogram: </a:t>
            </a:r>
            <a:r>
              <a:rPr lang="sk-SK" sz="2200" dirty="0" smtClean="0">
                <a:latin typeface="Candara" pitchFamily="34" charset="0"/>
              </a:rPr>
              <a:t>10.12.2013  13.00-13.20 (20minút)</a:t>
            </a:r>
            <a:endParaRPr lang="sk-SK" sz="2200" b="1" dirty="0" smtClean="0">
              <a:latin typeface="Candara" pitchFamily="34" charset="0"/>
            </a:endParaRPr>
          </a:p>
          <a:p>
            <a:r>
              <a:rPr lang="sk-SK" sz="2200" b="1" dirty="0" smtClean="0">
                <a:latin typeface="Candara" pitchFamily="34" charset="0"/>
              </a:rPr>
              <a:t>Miesto edukácie: </a:t>
            </a:r>
            <a:r>
              <a:rPr lang="sk-SK" sz="2200" dirty="0" smtClean="0">
                <a:latin typeface="Candara" pitchFamily="34" charset="0"/>
              </a:rPr>
              <a:t>ambulancia DSS</a:t>
            </a:r>
          </a:p>
          <a:p>
            <a:r>
              <a:rPr lang="sk-SK" sz="2200" b="1" dirty="0" smtClean="0">
                <a:latin typeface="Candara" pitchFamily="34" charset="0"/>
              </a:rPr>
              <a:t>Edukačná forma: </a:t>
            </a:r>
            <a:r>
              <a:rPr lang="sk-SK" sz="2200" dirty="0" smtClean="0">
                <a:latin typeface="Candara" pitchFamily="34" charset="0"/>
              </a:rPr>
              <a:t>individuálna</a:t>
            </a:r>
          </a:p>
          <a:p>
            <a:r>
              <a:rPr lang="sk-SK" sz="2200" b="1" dirty="0" smtClean="0">
                <a:latin typeface="Candara" pitchFamily="34" charset="0"/>
              </a:rPr>
              <a:t>Edukačné metódy: </a:t>
            </a:r>
            <a:r>
              <a:rPr lang="sk-SK" sz="2200" dirty="0" smtClean="0">
                <a:latin typeface="Candara" pitchFamily="34" charset="0"/>
              </a:rPr>
              <a:t>individuálny rozhovor, výklad, vysvetľovanie, zodpovedanie kladených otázok, vysvetľovanie, diskusia</a:t>
            </a:r>
          </a:p>
          <a:p>
            <a:r>
              <a:rPr lang="sk-SK" sz="2200" b="1" dirty="0" smtClean="0">
                <a:latin typeface="Candara" pitchFamily="34" charset="0"/>
              </a:rPr>
              <a:t>Edukačné pomôcky</a:t>
            </a:r>
            <a:r>
              <a:rPr lang="sk-SK" sz="2200" dirty="0" smtClean="0">
                <a:latin typeface="Candara" pitchFamily="34" charset="0"/>
              </a:rPr>
              <a:t>: ilustračný materiál, letáky o diabetes, odborná literatúra, brožúry, pero, papier</a:t>
            </a:r>
          </a:p>
          <a:p>
            <a:r>
              <a:rPr lang="sk-SK" sz="2200" b="1" dirty="0" smtClean="0">
                <a:latin typeface="Candara" pitchFamily="34" charset="0"/>
              </a:rPr>
              <a:t>Cieľ kognitívny: </a:t>
            </a:r>
            <a:r>
              <a:rPr lang="sk-SK" sz="2200" dirty="0" smtClean="0">
                <a:latin typeface="Candara" pitchFamily="34" charset="0"/>
              </a:rPr>
              <a:t>Pacient má vedomosti o ochorení, životospráve a režime diabetika.</a:t>
            </a:r>
          </a:p>
          <a:p>
            <a:r>
              <a:rPr lang="sk-SK" sz="2200" b="1" dirty="0" smtClean="0">
                <a:latin typeface="Candara" pitchFamily="34" charset="0"/>
              </a:rPr>
              <a:t>Cieľ afektívny: </a:t>
            </a:r>
            <a:r>
              <a:rPr lang="sk-SK" sz="2200" dirty="0" smtClean="0">
                <a:latin typeface="Candara" pitchFamily="34" charset="0"/>
              </a:rPr>
              <a:t>Pacient prejavuje záujem o získané informácie, je ochotný zmeniť životosprávu.</a:t>
            </a:r>
            <a:endParaRPr lang="sk-SK" sz="22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Realizácia</a:t>
            </a:r>
            <a:endParaRPr lang="sk-SK" sz="45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k-SK" sz="2200" b="1" dirty="0" smtClean="0">
                <a:latin typeface="Candara" pitchFamily="34" charset="0"/>
              </a:rPr>
              <a:t>Motivačná fáza:</a:t>
            </a:r>
          </a:p>
          <a:p>
            <a:pPr algn="just">
              <a:buNone/>
            </a:pPr>
            <a:r>
              <a:rPr lang="sk-SK" sz="2200" dirty="0" smtClean="0">
                <a:latin typeface="Candara" pitchFamily="34" charset="0"/>
              </a:rPr>
              <a:t>Privítať pacienta v edukačnej miestnosti, oboznámiť ho s témou  a</a:t>
            </a:r>
          </a:p>
          <a:p>
            <a:pPr algn="just">
              <a:buNone/>
            </a:pPr>
            <a:r>
              <a:rPr lang="sk-SK" sz="2200" dirty="0" smtClean="0">
                <a:latin typeface="Candara" pitchFamily="34" charset="0"/>
              </a:rPr>
              <a:t>cieľom edukácie.</a:t>
            </a:r>
            <a:endParaRPr lang="sk-SK" dirty="0" smtClean="0"/>
          </a:p>
          <a:p>
            <a:pPr>
              <a:buNone/>
            </a:pPr>
            <a:r>
              <a:rPr lang="sk-SK" sz="2200" b="1" dirty="0" smtClean="0">
                <a:latin typeface="Candara" pitchFamily="34" charset="0"/>
              </a:rPr>
              <a:t>Expozičná fáza: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- vysvetliť pacientovi príčinu DM,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- oboznámiť ho s príznakmi ochorenia, komplikáciami, liečbou,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- vysvetliť pacientovi dôležitosť dodržiavania diabetickej diéty,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- upozorniť pacienta na  zásady režimu diabetika, poukázať na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možné následky,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- poskytnúť priestor na otázky pacienta.</a:t>
            </a:r>
          </a:p>
          <a:p>
            <a:pPr>
              <a:buNone/>
            </a:pPr>
            <a:endParaRPr lang="sk-SK" sz="2200" b="1" dirty="0" smtClean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785818"/>
          </a:xfrm>
        </p:spPr>
        <p:txBody>
          <a:bodyPr>
            <a:norm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Realizácia</a:t>
            </a:r>
            <a:endParaRPr lang="sk-SK" sz="45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02920" y="1428736"/>
            <a:ext cx="8183880" cy="45005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k-SK" sz="2200" b="1" dirty="0" smtClean="0">
                <a:latin typeface="Candara" pitchFamily="34" charset="0"/>
              </a:rPr>
              <a:t>Fixačná fáza: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- zhrnúť a zopakovať najdôležitejšie informácie o ochorení, strave a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režime diabetika, zdôrazniť možné komplikácie a následky </a:t>
            </a:r>
            <a:r>
              <a:rPr lang="sk-SK" sz="2200" dirty="0" smtClean="0">
                <a:latin typeface="Candara" pitchFamily="34" charset="0"/>
              </a:rPr>
              <a:t>v 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prípade ich </a:t>
            </a:r>
            <a:r>
              <a:rPr lang="sk-SK" sz="2200" dirty="0" smtClean="0">
                <a:latin typeface="Candara" pitchFamily="34" charset="0"/>
              </a:rPr>
              <a:t>nedodržiavania. </a:t>
            </a:r>
          </a:p>
          <a:p>
            <a:pPr>
              <a:buNone/>
            </a:pPr>
            <a:r>
              <a:rPr lang="sk-SK" sz="2200" b="1" dirty="0" smtClean="0">
                <a:latin typeface="Candara" pitchFamily="34" charset="0"/>
              </a:rPr>
              <a:t>Hodnotiaca fáza: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Pacient spolupracoval, kládol otázky,  mal záujem o získanie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informácií o ochorení,  komplikáciách, liečbe, diabetickej diéte a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režime.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Ciele boli splnené, pacient má dostatočné vedomosti o danej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problematike.</a:t>
            </a:r>
            <a:endParaRPr lang="sk-SK" sz="22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r>
              <a:rPr lang="sk-SK" dirty="0" smtClean="0"/>
              <a:t> </a:t>
            </a:r>
            <a:r>
              <a:rPr lang="sk-SK" sz="4500" b="1" dirty="0" smtClean="0">
                <a:latin typeface="Candara" pitchFamily="34" charset="0"/>
              </a:rPr>
              <a:t>Realizácia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r>
              <a:rPr lang="sk-SK" sz="2200" b="1" dirty="0" smtClean="0">
                <a:latin typeface="Candara" pitchFamily="34" charset="0"/>
              </a:rPr>
              <a:t>Edukačná jednotka č.2</a:t>
            </a:r>
          </a:p>
          <a:p>
            <a:r>
              <a:rPr lang="sk-SK" sz="2200" b="1" dirty="0" smtClean="0">
                <a:latin typeface="Candara" pitchFamily="34" charset="0"/>
              </a:rPr>
              <a:t>Téma: </a:t>
            </a:r>
            <a:r>
              <a:rPr lang="sk-SK" sz="2200" dirty="0" smtClean="0">
                <a:latin typeface="Candara" pitchFamily="34" charset="0"/>
              </a:rPr>
              <a:t>Inzulín- zásady, aplikácia, starostlivosť o pokožku </a:t>
            </a:r>
          </a:p>
          <a:p>
            <a:r>
              <a:rPr lang="sk-SK" sz="2200" b="1" dirty="0" smtClean="0">
                <a:latin typeface="Candara" pitchFamily="34" charset="0"/>
              </a:rPr>
              <a:t>Časový harmonogram: </a:t>
            </a:r>
            <a:r>
              <a:rPr lang="sk-SK" sz="2200" dirty="0" smtClean="0">
                <a:latin typeface="Candara" pitchFamily="34" charset="0"/>
              </a:rPr>
              <a:t>12.12.2013  7.30- 7.50  (</a:t>
            </a:r>
            <a:r>
              <a:rPr lang="sk-SK" sz="2200" dirty="0" smtClean="0">
                <a:latin typeface="Candara" pitchFamily="34" charset="0"/>
              </a:rPr>
              <a:t>20 minút</a:t>
            </a:r>
            <a:r>
              <a:rPr lang="sk-SK" sz="2200" dirty="0" smtClean="0">
                <a:latin typeface="Candara" pitchFamily="34" charset="0"/>
              </a:rPr>
              <a:t>)</a:t>
            </a:r>
            <a:endParaRPr lang="sk-SK" sz="2200" b="1" dirty="0" smtClean="0">
              <a:latin typeface="Candara" pitchFamily="34" charset="0"/>
            </a:endParaRPr>
          </a:p>
          <a:p>
            <a:r>
              <a:rPr lang="sk-SK" sz="2200" b="1" dirty="0" smtClean="0">
                <a:latin typeface="Candara" pitchFamily="34" charset="0"/>
              </a:rPr>
              <a:t>Miesto edukácie: </a:t>
            </a:r>
            <a:r>
              <a:rPr lang="sk-SK" sz="2200" dirty="0" smtClean="0">
                <a:latin typeface="Candara" pitchFamily="34" charset="0"/>
              </a:rPr>
              <a:t>ambulancia DSS</a:t>
            </a:r>
          </a:p>
          <a:p>
            <a:r>
              <a:rPr lang="sk-SK" sz="2200" b="1" dirty="0" smtClean="0">
                <a:latin typeface="Candara" pitchFamily="34" charset="0"/>
              </a:rPr>
              <a:t>Edukačná forma: </a:t>
            </a:r>
            <a:r>
              <a:rPr lang="sk-SK" sz="2200" dirty="0" smtClean="0">
                <a:latin typeface="Candara" pitchFamily="34" charset="0"/>
              </a:rPr>
              <a:t>individuálna</a:t>
            </a:r>
          </a:p>
          <a:p>
            <a:r>
              <a:rPr lang="sk-SK" sz="2200" b="1" dirty="0" smtClean="0">
                <a:latin typeface="Candara" pitchFamily="34" charset="0"/>
              </a:rPr>
              <a:t>Edukačné metódy: </a:t>
            </a:r>
            <a:r>
              <a:rPr lang="sk-SK" sz="2200" dirty="0" smtClean="0">
                <a:latin typeface="Candara" pitchFamily="34" charset="0"/>
              </a:rPr>
              <a:t>rozhovor, diskusia, vysvetľovanie, demonštrácia, zodpovedanie kladených otázok</a:t>
            </a:r>
            <a:endParaRPr lang="sk-SK" sz="2200" b="1" dirty="0" smtClean="0">
              <a:latin typeface="Candara" pitchFamily="34" charset="0"/>
            </a:endParaRPr>
          </a:p>
          <a:p>
            <a:r>
              <a:rPr lang="sk-SK" sz="2200" b="1" dirty="0" smtClean="0">
                <a:latin typeface="Candara" pitchFamily="34" charset="0"/>
              </a:rPr>
              <a:t>Edukačné pomôcky: </a:t>
            </a:r>
            <a:r>
              <a:rPr lang="sk-SK" sz="2200" dirty="0" smtClean="0">
                <a:latin typeface="Candara" pitchFamily="34" charset="0"/>
              </a:rPr>
              <a:t>ilustračný materiál, odborná literatúra, brožúry, pero, papier, inzulínové pero, pomôcky na dezinfekciu, inzulínové preparáty</a:t>
            </a:r>
            <a:endParaRPr lang="sk-SK" sz="2200" b="1" dirty="0" smtClean="0">
              <a:latin typeface="Candara" pitchFamily="34" charset="0"/>
            </a:endParaRPr>
          </a:p>
          <a:p>
            <a:pPr>
              <a:buNone/>
            </a:pP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642918"/>
            <a:ext cx="8183880" cy="785818"/>
          </a:xfrm>
        </p:spPr>
        <p:txBody>
          <a:bodyPr>
            <a:no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Realizácia</a:t>
            </a:r>
            <a:endParaRPr lang="sk-SK" sz="4500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02920" y="1500174"/>
            <a:ext cx="8183880" cy="4071966"/>
          </a:xfrm>
        </p:spPr>
        <p:txBody>
          <a:bodyPr/>
          <a:lstStyle/>
          <a:p>
            <a:r>
              <a:rPr lang="sk-SK" sz="2200" b="1" dirty="0" smtClean="0">
                <a:latin typeface="Candara" pitchFamily="34" charset="0"/>
              </a:rPr>
              <a:t>Cieľ kognitívny</a:t>
            </a:r>
            <a:r>
              <a:rPr lang="sk-SK" sz="2200" dirty="0" smtClean="0">
                <a:latin typeface="Candara" pitchFamily="34" charset="0"/>
              </a:rPr>
              <a:t>: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 Pacient po ukončení edukačnej jednotky má vedomosti o inzulínových preparátoch, zásadách aplikácie inzulínu inzulínovým perom, zásadách správnej starostlivosti o pokožku.</a:t>
            </a:r>
          </a:p>
          <a:p>
            <a:r>
              <a:rPr lang="sk-SK" sz="2200" b="1" dirty="0" smtClean="0">
                <a:latin typeface="Candara" pitchFamily="34" charset="0"/>
              </a:rPr>
              <a:t>Cieľ afektívny: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 Pacient má záujem o získanie informácií a praktických zručností.</a:t>
            </a:r>
            <a:endParaRPr lang="sk-SK" sz="2200" b="1" dirty="0" smtClean="0">
              <a:latin typeface="Candara" pitchFamily="34" charset="0"/>
            </a:endParaRPr>
          </a:p>
          <a:p>
            <a:r>
              <a:rPr lang="sk-SK" sz="2200" b="1" dirty="0" smtClean="0">
                <a:latin typeface="Candara" pitchFamily="34" charset="0"/>
              </a:rPr>
              <a:t>Cieľ </a:t>
            </a:r>
            <a:r>
              <a:rPr lang="sk-SK" sz="2200" b="1" dirty="0" err="1" smtClean="0">
                <a:latin typeface="Candara" pitchFamily="34" charset="0"/>
              </a:rPr>
              <a:t>behaviorálny</a:t>
            </a:r>
            <a:r>
              <a:rPr lang="sk-SK" sz="2200" b="1" dirty="0" smtClean="0">
                <a:latin typeface="Candara" pitchFamily="34" charset="0"/>
              </a:rPr>
              <a:t>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Pacient zvláda manipuláciu s inzulínovým perom a správne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   demonštruje aplikáciu inzulínu pomocou inzulínového pera.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Realizácia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8161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sk-SK" sz="2000" b="1" dirty="0" smtClean="0">
                <a:latin typeface="Candara" pitchFamily="34" charset="0"/>
              </a:rPr>
              <a:t>Motivačná fáza: </a:t>
            </a:r>
          </a:p>
          <a:p>
            <a:pPr>
              <a:buNone/>
            </a:pPr>
            <a:r>
              <a:rPr lang="sk-SK" sz="2000" b="1" dirty="0" smtClean="0">
                <a:latin typeface="Candara" pitchFamily="34" charset="0"/>
              </a:rPr>
              <a:t> </a:t>
            </a:r>
            <a:r>
              <a:rPr lang="sk-SK" sz="2000" dirty="0" smtClean="0">
                <a:latin typeface="Candara" pitchFamily="34" charset="0"/>
              </a:rPr>
              <a:t>Privítať pacienta v edukačnej miestnosti a zoznámiť ho s témou a </a:t>
            </a:r>
          </a:p>
          <a:p>
            <a:pPr>
              <a:buNone/>
            </a:pPr>
            <a:r>
              <a:rPr lang="sk-SK" sz="2000" dirty="0" smtClean="0">
                <a:latin typeface="Candara" pitchFamily="34" charset="0"/>
              </a:rPr>
              <a:t> cieľom edukácie.</a:t>
            </a:r>
          </a:p>
          <a:p>
            <a:pPr>
              <a:buNone/>
            </a:pPr>
            <a:r>
              <a:rPr lang="sk-SK" sz="2000" b="1" dirty="0" smtClean="0">
                <a:latin typeface="Candara" pitchFamily="34" charset="0"/>
              </a:rPr>
              <a:t>Expozičná fáza:</a:t>
            </a:r>
          </a:p>
          <a:p>
            <a:pPr>
              <a:buNone/>
            </a:pPr>
            <a:r>
              <a:rPr lang="sk-SK" sz="2000" dirty="0" smtClean="0">
                <a:latin typeface="Candara" pitchFamily="34" charset="0"/>
              </a:rPr>
              <a:t>- poskytnúť dostatok materiálu k nahliadnutiu (letáky, brožúry) </a:t>
            </a:r>
          </a:p>
          <a:p>
            <a:pPr>
              <a:buNone/>
            </a:pPr>
            <a:r>
              <a:rPr lang="sk-SK" sz="2000" dirty="0" smtClean="0">
                <a:latin typeface="Candara" pitchFamily="34" charset="0"/>
              </a:rPr>
              <a:t>  týkajúce sa danej problematiky,</a:t>
            </a:r>
          </a:p>
          <a:p>
            <a:pPr>
              <a:buNone/>
            </a:pPr>
            <a:r>
              <a:rPr lang="sk-SK" sz="2000" dirty="0" smtClean="0">
                <a:latin typeface="Candara" pitchFamily="34" charset="0"/>
              </a:rPr>
              <a:t>- vysvetliť </a:t>
            </a:r>
            <a:r>
              <a:rPr lang="sk-SK" sz="2000" dirty="0" smtClean="0">
                <a:latin typeface="Candara" pitchFamily="34" charset="0"/>
              </a:rPr>
              <a:t>zásady správnej manipulácie s inzulínom, inzulínovým </a:t>
            </a:r>
            <a:r>
              <a:rPr lang="sk-SK" sz="2000" dirty="0" smtClean="0">
                <a:latin typeface="Candara" pitchFamily="34" charset="0"/>
              </a:rPr>
              <a:t>perom,</a:t>
            </a:r>
          </a:p>
          <a:p>
            <a:pPr>
              <a:buNone/>
            </a:pPr>
            <a:r>
              <a:rPr lang="sk-SK" sz="2000" dirty="0" smtClean="0">
                <a:latin typeface="Candara" pitchFamily="34" charset="0"/>
              </a:rPr>
              <a:t>- poskytnúť </a:t>
            </a:r>
            <a:r>
              <a:rPr lang="sk-SK" sz="2000" dirty="0" smtClean="0">
                <a:latin typeface="Candara" pitchFamily="34" charset="0"/>
              </a:rPr>
              <a:t>názornú manipuláciu s inzulínovým perom (popis pera, </a:t>
            </a:r>
            <a:endParaRPr lang="sk-SK" sz="2000" dirty="0" smtClean="0">
              <a:latin typeface="Candara" pitchFamily="34" charset="0"/>
            </a:endParaRPr>
          </a:p>
          <a:p>
            <a:pPr>
              <a:buNone/>
            </a:pPr>
            <a:r>
              <a:rPr lang="sk-SK" sz="2000" dirty="0" smtClean="0">
                <a:latin typeface="Candara" pitchFamily="34" charset="0"/>
              </a:rPr>
              <a:t>  </a:t>
            </a:r>
            <a:r>
              <a:rPr lang="sk-SK" sz="2000" dirty="0" smtClean="0">
                <a:latin typeface="Candara" pitchFamily="34" charset="0"/>
              </a:rPr>
              <a:t>výmena  </a:t>
            </a:r>
            <a:r>
              <a:rPr lang="sk-SK" sz="2000" dirty="0" smtClean="0">
                <a:latin typeface="Candara" pitchFamily="34" charset="0"/>
              </a:rPr>
              <a:t>ihly,  inzulínu, nastavenie jednotiek</a:t>
            </a:r>
            <a:r>
              <a:rPr lang="sk-SK" sz="2000" dirty="0" smtClean="0">
                <a:latin typeface="Candara" pitchFamily="34" charset="0"/>
              </a:rPr>
              <a:t>),</a:t>
            </a:r>
          </a:p>
          <a:p>
            <a:pPr>
              <a:buNone/>
            </a:pPr>
            <a:r>
              <a:rPr lang="sk-SK" sz="2000" dirty="0" smtClean="0">
                <a:latin typeface="Candara" pitchFamily="34" charset="0"/>
              </a:rPr>
              <a:t>- </a:t>
            </a:r>
            <a:r>
              <a:rPr lang="sk-SK" sz="2000" dirty="0" smtClean="0">
                <a:latin typeface="Candara" pitchFamily="34" charset="0"/>
              </a:rPr>
              <a:t>vysvetliť  </a:t>
            </a:r>
            <a:r>
              <a:rPr lang="sk-SK" sz="2000" dirty="0" smtClean="0">
                <a:latin typeface="Candara" pitchFamily="34" charset="0"/>
              </a:rPr>
              <a:t>a ukázať vhodné miesta na  aplikáciu inzulínu, poučiť </a:t>
            </a:r>
            <a:r>
              <a:rPr lang="sk-SK" sz="2000" dirty="0" smtClean="0">
                <a:latin typeface="Candara" pitchFamily="34" charset="0"/>
              </a:rPr>
              <a:t>o</a:t>
            </a:r>
          </a:p>
          <a:p>
            <a:pPr>
              <a:buNone/>
            </a:pPr>
            <a:r>
              <a:rPr lang="sk-SK" sz="2000" dirty="0" smtClean="0">
                <a:latin typeface="Candara" pitchFamily="34" charset="0"/>
              </a:rPr>
              <a:t>  význame starostlivosti </a:t>
            </a:r>
            <a:r>
              <a:rPr lang="sk-SK" sz="2000" dirty="0" smtClean="0">
                <a:latin typeface="Candara" pitchFamily="34" charset="0"/>
              </a:rPr>
              <a:t>o pokožku (dezinfekcia, šetrenie miest vpichu),</a:t>
            </a:r>
          </a:p>
          <a:p>
            <a:pPr>
              <a:buNone/>
            </a:pPr>
            <a:r>
              <a:rPr lang="sk-SK" sz="2000" dirty="0" smtClean="0">
                <a:latin typeface="Candara" pitchFamily="34" charset="0"/>
              </a:rPr>
              <a:t>- názorne demonštrovať aplikáciu inzulínu inzulínovým perom,</a:t>
            </a:r>
          </a:p>
          <a:p>
            <a:pPr>
              <a:buNone/>
            </a:pPr>
            <a:r>
              <a:rPr lang="sk-SK" sz="2000" b="1" dirty="0" smtClean="0">
                <a:latin typeface="Candara" pitchFamily="34" charset="0"/>
              </a:rPr>
              <a:t>- </a:t>
            </a:r>
            <a:r>
              <a:rPr lang="sk-SK" sz="2000" dirty="0" smtClean="0">
                <a:latin typeface="Candara" pitchFamily="34" charset="0"/>
              </a:rPr>
              <a:t>poskytnúť dostatočný priestor na otázky a nejasnosti.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>
            <a:norm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Realizácia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02920" y="1571612"/>
            <a:ext cx="8183880" cy="414340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sk-SK" sz="2200" b="1" dirty="0" smtClean="0">
                <a:latin typeface="Candara" pitchFamily="34" charset="0"/>
              </a:rPr>
              <a:t>Fixačná fáza: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-  zopakovanie a zhrnutie podaných informácií,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-  opakovaná názorná demonštrácia aplikácie inzulínu inzulínovým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 perom a manipulácie s inzulínovým perom.</a:t>
            </a:r>
          </a:p>
          <a:p>
            <a:pPr>
              <a:buNone/>
            </a:pPr>
            <a:r>
              <a:rPr lang="sk-SK" sz="2200" b="1" dirty="0" smtClean="0">
                <a:latin typeface="Candara" pitchFamily="34" charset="0"/>
              </a:rPr>
              <a:t>Hodnotiaca fáza: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Pacient názorne ukázal  manipuláciu s inzulínovým perom (vymenil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ihlu, inzulín,  správne nastavil daný počet jednotiek), demonštroval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aplikáciu inzulínu. Vedel vymenovať zásady aplikácie, </a:t>
            </a:r>
            <a:r>
              <a:rPr lang="sk-SK" sz="2200" dirty="0" smtClean="0">
                <a:latin typeface="Candara" pitchFamily="34" charset="0"/>
              </a:rPr>
              <a:t>ukázal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vhodné miesta </a:t>
            </a:r>
            <a:r>
              <a:rPr lang="sk-SK" sz="2200" dirty="0" smtClean="0">
                <a:latin typeface="Candara" pitchFamily="34" charset="0"/>
              </a:rPr>
              <a:t>na aplikáciu a  popísal starostlivosť o pokožku. </a:t>
            </a:r>
            <a:r>
              <a:rPr lang="sk-SK" sz="2200" dirty="0" smtClean="0">
                <a:latin typeface="Candara" pitchFamily="34" charset="0"/>
              </a:rPr>
              <a:t>Ciele </a:t>
            </a: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boli  splnené</a:t>
            </a:r>
            <a:r>
              <a:rPr lang="sk-SK" sz="2200" dirty="0" smtClean="0">
                <a:latin typeface="Candara" pitchFamily="34" charset="0"/>
              </a:rPr>
              <a:t>, pacient má dostatočné vedomosti a praktické </a:t>
            </a:r>
            <a:endParaRPr lang="sk-SK" sz="2200" dirty="0" smtClean="0">
              <a:latin typeface="Candara" pitchFamily="34" charset="0"/>
            </a:endParaRPr>
          </a:p>
          <a:p>
            <a:pPr>
              <a:buNone/>
            </a:pPr>
            <a:r>
              <a:rPr lang="sk-SK" sz="2200" dirty="0" smtClean="0">
                <a:latin typeface="Candara" pitchFamily="34" charset="0"/>
              </a:rPr>
              <a:t>zručnosti </a:t>
            </a:r>
            <a:r>
              <a:rPr lang="sk-SK" sz="2200" dirty="0" smtClean="0">
                <a:latin typeface="Candara" pitchFamily="34" charset="0"/>
              </a:rPr>
              <a:t>z </a:t>
            </a:r>
            <a:r>
              <a:rPr lang="sk-SK" sz="2200" dirty="0" smtClean="0">
                <a:latin typeface="Candara" pitchFamily="34" charset="0"/>
              </a:rPr>
              <a:t>danej </a:t>
            </a:r>
            <a:r>
              <a:rPr lang="sk-SK" sz="2200" dirty="0" smtClean="0">
                <a:latin typeface="Candara" pitchFamily="34" charset="0"/>
              </a:rPr>
              <a:t>problematiky.</a:t>
            </a:r>
          </a:p>
          <a:p>
            <a:pPr>
              <a:buNone/>
            </a:pPr>
            <a:endParaRPr lang="sk-SK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Autofit/>
          </a:bodyPr>
          <a:lstStyle/>
          <a:p>
            <a:r>
              <a:rPr lang="sk-SK" sz="4400" dirty="0" smtClean="0">
                <a:latin typeface="Candara" pitchFamily="34" charset="0"/>
              </a:rPr>
              <a:t>Výstupný test </a:t>
            </a:r>
            <a:endParaRPr lang="sk-SK" sz="4400" dirty="0">
              <a:latin typeface="Candara" pitchFamily="34" charset="0"/>
            </a:endParaRP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8229600" cy="42113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114932"/>
                <a:gridCol w="1571636"/>
                <a:gridCol w="1543032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Otázka</a:t>
                      </a:r>
                    </a:p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áno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nie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 Viete, čo je</a:t>
                      </a:r>
                      <a:r>
                        <a:rPr lang="sk-SK" baseline="0" dirty="0" smtClean="0"/>
                        <a:t> to </a:t>
                      </a:r>
                      <a:r>
                        <a:rPr lang="sk-SK" baseline="0" dirty="0" err="1" smtClean="0"/>
                        <a:t>hypoglykémia</a:t>
                      </a:r>
                      <a:r>
                        <a:rPr lang="sk-SK" baseline="0" dirty="0" smtClean="0"/>
                        <a:t>  a akými príznakmi sa vyznačuje?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dirty="0" smtClean="0"/>
                        <a:t>        </a:t>
                      </a:r>
                      <a:r>
                        <a:rPr lang="sk-SK" dirty="0" smtClean="0"/>
                        <a:t>X   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aseline="0" dirty="0" smtClean="0"/>
                        <a:t>Viete vymenovať  aspoň 2 komplikácie Diabetes </a:t>
                      </a:r>
                      <a:r>
                        <a:rPr lang="sk-SK" baseline="0" dirty="0" err="1" smtClean="0"/>
                        <a:t>mellitus</a:t>
                      </a:r>
                      <a:r>
                        <a:rPr lang="sk-SK" baseline="0" dirty="0" smtClean="0"/>
                        <a:t> 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dirty="0" smtClean="0"/>
                        <a:t>        </a:t>
                      </a:r>
                      <a:r>
                        <a:rPr lang="sk-SK" dirty="0" smtClean="0"/>
                        <a:t>X    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 Dodržiavate  dôsledne diabetickú  diétu?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X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Viete,</a:t>
                      </a:r>
                      <a:r>
                        <a:rPr lang="sk-SK" baseline="0" dirty="0" smtClean="0"/>
                        <a:t> že pre diabetika je dôležité dodržiavanie </a:t>
                      </a:r>
                      <a:r>
                        <a:rPr lang="sk-SK" dirty="0" smtClean="0"/>
                        <a:t>pitného režimu?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Boli ste informovaný o aplikácií inzulínu inzulínovým perom?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X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Vedeli by ste si sám aplikovať inzulín inzulínovým perom?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X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sk-SK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/>
          <a:lstStyle/>
          <a:p>
            <a:r>
              <a:rPr lang="sk-SK" dirty="0" smtClean="0"/>
              <a:t> </a:t>
            </a:r>
            <a:r>
              <a:rPr lang="sk-SK" sz="4500" b="1" dirty="0" smtClean="0">
                <a:latin typeface="Candara" pitchFamily="34" charset="0"/>
              </a:rPr>
              <a:t>Vyhodnotenie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Edukácia bola vedená metódou rozhovoru, diskusie a demonštrácie pomocou letákov, brožúr, literatúry a samotnou manipuláciou s inzulínovým perom a inzulínovými preparátmi.</a:t>
            </a:r>
          </a:p>
          <a:p>
            <a:pPr algn="just"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Pacient počas edukácie spolupracoval a mal záujem o získanie </a:t>
            </a:r>
          </a:p>
          <a:p>
            <a:pPr algn="just">
              <a:buNone/>
            </a:pPr>
            <a:r>
              <a:rPr lang="sk-SK" sz="2200" dirty="0" smtClean="0">
                <a:latin typeface="Candara" pitchFamily="34" charset="0"/>
              </a:rPr>
              <a:t>     nových informácií a zručností.</a:t>
            </a:r>
          </a:p>
          <a:p>
            <a:pPr algn="just"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Pri porovnaní vstupného a výstupného testu a demonštrácie u </a:t>
            </a:r>
          </a:p>
          <a:p>
            <a:pPr algn="just">
              <a:buNone/>
            </a:pPr>
            <a:r>
              <a:rPr lang="sk-SK" sz="2200" dirty="0" smtClean="0">
                <a:latin typeface="Candara" pitchFamily="34" charset="0"/>
              </a:rPr>
              <a:t>     pacienta došlo k zlepšeniu teoretických poznatkov a praktických </a:t>
            </a:r>
          </a:p>
          <a:p>
            <a:pPr algn="just">
              <a:buNone/>
            </a:pPr>
            <a:r>
              <a:rPr lang="sk-SK" sz="2200" dirty="0" smtClean="0">
                <a:latin typeface="Candara" pitchFamily="34" charset="0"/>
              </a:rPr>
              <a:t>     zručností s inzulínovým perom. </a:t>
            </a:r>
          </a:p>
          <a:p>
            <a:pPr algn="just"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Pacient je schopný samostatne manipulovať  s inzulínovým perom  a aplikovať si inzulín pomocou inzulínového pera, pozná komplikácie pri DM a vie im predchádzať.</a:t>
            </a:r>
          </a:p>
          <a:p>
            <a:pPr algn="just">
              <a:buFont typeface="Wingdings" pitchFamily="2" charset="2"/>
              <a:buChar char="Ø"/>
            </a:pPr>
            <a:r>
              <a:rPr lang="sk-SK" sz="2200" dirty="0" smtClean="0">
                <a:latin typeface="Candara" pitchFamily="34" charset="0"/>
              </a:rPr>
              <a:t>Ciele edukačného plánu  boli splnené, edukácia je ukončená.</a:t>
            </a:r>
            <a:endParaRPr lang="sk-SK" sz="2200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r>
              <a:rPr lang="sk-SK" sz="4500" b="1" dirty="0" smtClean="0">
                <a:latin typeface="Candara" pitchFamily="34" charset="0"/>
              </a:rPr>
              <a:t>Bibliografické zdroje</a:t>
            </a:r>
            <a:endParaRPr lang="sk-SK" sz="4500" b="1" dirty="0">
              <a:latin typeface="Candara" pitchFamily="34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538674"/>
          </a:xfrm>
        </p:spPr>
        <p:txBody>
          <a:bodyPr/>
          <a:lstStyle/>
          <a:p>
            <a:r>
              <a:rPr lang="cs-CZ" sz="2200" dirty="0" smtClean="0">
                <a:latin typeface="Candara" pitchFamily="34" charset="0"/>
              </a:rPr>
              <a:t>KRIŠKOVÁ, A. a kol. 2006. </a:t>
            </a:r>
            <a:r>
              <a:rPr lang="cs-CZ" sz="2200" i="1" dirty="0" err="1" smtClean="0">
                <a:latin typeface="Candara" pitchFamily="34" charset="0"/>
              </a:rPr>
              <a:t>Ošetrovateľské</a:t>
            </a:r>
            <a:r>
              <a:rPr lang="cs-CZ" sz="2200" i="1" dirty="0" smtClean="0">
                <a:latin typeface="Candara" pitchFamily="34" charset="0"/>
              </a:rPr>
              <a:t> techniky. </a:t>
            </a:r>
            <a:r>
              <a:rPr lang="cs-CZ" sz="2200" dirty="0" smtClean="0">
                <a:latin typeface="Candara" pitchFamily="34" charset="0"/>
              </a:rPr>
              <a:t>2.vyd. Martin: </a:t>
            </a:r>
            <a:r>
              <a:rPr lang="cs-CZ" sz="2200" dirty="0" err="1" smtClean="0">
                <a:latin typeface="Candara" pitchFamily="34" charset="0"/>
              </a:rPr>
              <a:t>Osveta</a:t>
            </a:r>
            <a:r>
              <a:rPr lang="cs-CZ" sz="2200" dirty="0" smtClean="0">
                <a:latin typeface="Candara" pitchFamily="34" charset="0"/>
              </a:rPr>
              <a:t>, 2006. 770 s. ISBN 80-8063-202-2.</a:t>
            </a:r>
            <a:endParaRPr lang="cs-CZ" sz="2200" i="1" dirty="0" smtClean="0">
              <a:latin typeface="Candara" pitchFamily="34" charset="0"/>
            </a:endParaRPr>
          </a:p>
          <a:p>
            <a:r>
              <a:rPr lang="cs-CZ" sz="2200" dirty="0" smtClean="0">
                <a:latin typeface="Candara" pitchFamily="34" charset="0"/>
              </a:rPr>
              <a:t>NEMCOVÁ, J.- HLINKOVÁ, E. a kol. 2010. </a:t>
            </a:r>
            <a:r>
              <a:rPr lang="cs-CZ" sz="2200" i="1" dirty="0" err="1" smtClean="0">
                <a:latin typeface="Candara" pitchFamily="34" charset="0"/>
              </a:rPr>
              <a:t>Moderná</a:t>
            </a:r>
            <a:r>
              <a:rPr lang="cs-CZ" sz="2200" i="1" dirty="0" smtClean="0">
                <a:latin typeface="Candara" pitchFamily="34" charset="0"/>
              </a:rPr>
              <a:t> </a:t>
            </a:r>
            <a:r>
              <a:rPr lang="cs-CZ" sz="2200" i="1" dirty="0" err="1" smtClean="0">
                <a:latin typeface="Candara" pitchFamily="34" charset="0"/>
              </a:rPr>
              <a:t>edukácia</a:t>
            </a:r>
            <a:r>
              <a:rPr lang="cs-CZ" sz="2200" i="1" dirty="0" smtClean="0">
                <a:latin typeface="Candara" pitchFamily="34" charset="0"/>
              </a:rPr>
              <a:t> v </a:t>
            </a:r>
            <a:r>
              <a:rPr lang="cs-CZ" sz="2200" i="1" dirty="0" err="1" smtClean="0">
                <a:latin typeface="Candara" pitchFamily="34" charset="0"/>
              </a:rPr>
              <a:t>ošetrovateľstve</a:t>
            </a:r>
            <a:r>
              <a:rPr lang="cs-CZ" sz="2200" i="1" dirty="0" smtClean="0">
                <a:latin typeface="Candara" pitchFamily="34" charset="0"/>
              </a:rPr>
              <a:t>. 1.vyd. </a:t>
            </a:r>
            <a:r>
              <a:rPr lang="cs-CZ" sz="2200" dirty="0" smtClean="0">
                <a:latin typeface="Candara" pitchFamily="34" charset="0"/>
              </a:rPr>
              <a:t>Martin: </a:t>
            </a:r>
            <a:r>
              <a:rPr lang="cs-CZ" sz="2200" dirty="0" err="1" smtClean="0">
                <a:latin typeface="Candara" pitchFamily="34" charset="0"/>
              </a:rPr>
              <a:t>Osveta</a:t>
            </a:r>
            <a:r>
              <a:rPr lang="cs-CZ" sz="2200" dirty="0" smtClean="0">
                <a:latin typeface="Candara" pitchFamily="34" charset="0"/>
              </a:rPr>
              <a:t>, 2010. 260 s. ISBN 978-80-8063-321-9.</a:t>
            </a:r>
          </a:p>
          <a:p>
            <a:r>
              <a:rPr lang="sk-SK" sz="2200" dirty="0" smtClean="0">
                <a:latin typeface="Candara" pitchFamily="34" charset="0"/>
              </a:rPr>
              <a:t>ŠAFRÁNKOVÁ, A.- NEJEDLÁ,. 2006. </a:t>
            </a:r>
            <a:r>
              <a:rPr lang="sk-SK" sz="2200" i="1" dirty="0" smtClean="0">
                <a:latin typeface="Candara" pitchFamily="34" charset="0"/>
              </a:rPr>
              <a:t>Interní </a:t>
            </a:r>
            <a:r>
              <a:rPr lang="sk-SK" sz="2200" i="1" dirty="0" err="1" smtClean="0">
                <a:latin typeface="Candara" pitchFamily="34" charset="0"/>
              </a:rPr>
              <a:t>ošetřovatelství</a:t>
            </a:r>
            <a:r>
              <a:rPr lang="sk-SK" sz="2200" i="1" dirty="0" smtClean="0">
                <a:latin typeface="Candara" pitchFamily="34" charset="0"/>
              </a:rPr>
              <a:t> II. 1. vyd.</a:t>
            </a:r>
            <a:r>
              <a:rPr lang="sk-SK" sz="2200" dirty="0" smtClean="0">
                <a:latin typeface="Candara" pitchFamily="34" charset="0"/>
              </a:rPr>
              <a:t> Praha: </a:t>
            </a:r>
            <a:r>
              <a:rPr lang="sk-SK" sz="2200" dirty="0" err="1" smtClean="0">
                <a:latin typeface="Candara" pitchFamily="34" charset="0"/>
              </a:rPr>
              <a:t>Grada</a:t>
            </a:r>
            <a:r>
              <a:rPr lang="sk-SK" sz="2200" dirty="0" smtClean="0">
                <a:latin typeface="Candara" pitchFamily="34" charset="0"/>
              </a:rPr>
              <a:t> </a:t>
            </a:r>
            <a:r>
              <a:rPr lang="sk-SK" sz="2200" dirty="0" err="1" smtClean="0">
                <a:latin typeface="Candara" pitchFamily="34" charset="0"/>
              </a:rPr>
              <a:t>Publishing</a:t>
            </a:r>
            <a:r>
              <a:rPr lang="sk-SK" sz="2200" dirty="0" smtClean="0">
                <a:latin typeface="Candara" pitchFamily="34" charset="0"/>
              </a:rPr>
              <a:t>, a.s., 2006. 216 s. ISBN 978-80-247-1777-7.</a:t>
            </a:r>
          </a:p>
          <a:p>
            <a:endParaRPr lang="sk-SK" sz="2200" i="1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324492"/>
          </a:xfrm>
        </p:spPr>
        <p:txBody>
          <a:bodyPr/>
          <a:lstStyle/>
          <a:p>
            <a:endParaRPr lang="sk-SK" dirty="0" smtClean="0"/>
          </a:p>
          <a:p>
            <a:endParaRPr lang="sk-SK" dirty="0" smtClean="0"/>
          </a:p>
          <a:p>
            <a:endParaRPr lang="sk-SK" dirty="0" smtClean="0"/>
          </a:p>
          <a:p>
            <a:pPr>
              <a:buNone/>
            </a:pPr>
            <a:r>
              <a:rPr lang="sk-SK" sz="4500" dirty="0" smtClean="0">
                <a:latin typeface="Candara" pitchFamily="34" charset="0"/>
              </a:rPr>
              <a:t>             </a:t>
            </a:r>
            <a:r>
              <a:rPr lang="sk-SK" sz="4500" b="1" dirty="0" smtClean="0">
                <a:latin typeface="Candara" pitchFamily="34" charset="0"/>
              </a:rPr>
              <a:t>Ďakujem </a:t>
            </a:r>
          </a:p>
          <a:p>
            <a:pPr algn="ctr">
              <a:buNone/>
            </a:pPr>
            <a:r>
              <a:rPr lang="sk-SK" sz="4500" b="1" dirty="0" smtClean="0">
                <a:latin typeface="Candara" pitchFamily="34" charset="0"/>
              </a:rPr>
              <a:t> za </a:t>
            </a:r>
          </a:p>
          <a:p>
            <a:pPr algn="ctr">
              <a:buNone/>
            </a:pPr>
            <a:r>
              <a:rPr lang="sk-SK" sz="4500" b="1" dirty="0" smtClean="0">
                <a:latin typeface="Candara" pitchFamily="34" charset="0"/>
              </a:rPr>
              <a:t>                             pozornosť</a:t>
            </a:r>
            <a:endParaRPr lang="sk-SK" sz="4500" b="1" dirty="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681</TotalTime>
  <Words>1715</Words>
  <Application>Microsoft Office PowerPoint</Application>
  <PresentationFormat>Prezentácia na obrazovke (4:3)</PresentationFormat>
  <Paragraphs>274</Paragraphs>
  <Slides>29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29</vt:i4>
      </vt:variant>
    </vt:vector>
  </HeadingPairs>
  <TitlesOfParts>
    <vt:vector size="30" baseType="lpstr">
      <vt:lpstr>Aspekt</vt:lpstr>
      <vt:lpstr>      </vt:lpstr>
      <vt:lpstr>Obsah</vt:lpstr>
      <vt:lpstr>Etiológia</vt:lpstr>
      <vt:lpstr>Klinický obraz</vt:lpstr>
      <vt:lpstr>Komplikácie</vt:lpstr>
      <vt:lpstr>Diagnostika</vt:lpstr>
      <vt:lpstr>Terapia</vt:lpstr>
      <vt:lpstr>Diéta</vt:lpstr>
      <vt:lpstr>Snímka 9</vt:lpstr>
      <vt:lpstr>Aplikácia inzulínu</vt:lpstr>
      <vt:lpstr>Snímka 11</vt:lpstr>
      <vt:lpstr>Kazuistika</vt:lpstr>
      <vt:lpstr>Edukačný proces - posudzovanie </vt:lpstr>
      <vt:lpstr>Vstupný test </vt:lpstr>
      <vt:lpstr>Edukačná diagnóza</vt:lpstr>
      <vt:lpstr> Plánovanie</vt:lpstr>
      <vt:lpstr>Plánovanie</vt:lpstr>
      <vt:lpstr>Plánovanie</vt:lpstr>
      <vt:lpstr> Realizácia</vt:lpstr>
      <vt:lpstr>Realizácia</vt:lpstr>
      <vt:lpstr>Realizácia</vt:lpstr>
      <vt:lpstr> Realizácia</vt:lpstr>
      <vt:lpstr>Realizácia</vt:lpstr>
      <vt:lpstr>Realizácia</vt:lpstr>
      <vt:lpstr>Realizácia</vt:lpstr>
      <vt:lpstr>Výstupný test </vt:lpstr>
      <vt:lpstr> Vyhodnotenie</vt:lpstr>
      <vt:lpstr>Bibliografické zdroje</vt:lpstr>
      <vt:lpstr>Snímka 29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Edukácia pacienta s Diabetes mellitus</dc:title>
  <dc:creator>Bc.Slávka Kleinová</dc:creator>
  <cp:lastModifiedBy>DOMACI PC</cp:lastModifiedBy>
  <cp:revision>67</cp:revision>
  <dcterms:created xsi:type="dcterms:W3CDTF">2014-01-20T15:54:46Z</dcterms:created>
  <dcterms:modified xsi:type="dcterms:W3CDTF">2015-06-18T07:03:10Z</dcterms:modified>
</cp:coreProperties>
</file>